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6" r:id="rId3"/>
    <p:sldId id="287" r:id="rId4"/>
    <p:sldId id="278" r:id="rId5"/>
    <p:sldId id="267" r:id="rId6"/>
    <p:sldId id="268" r:id="rId7"/>
    <p:sldId id="269" r:id="rId8"/>
    <p:sldId id="270" r:id="rId9"/>
    <p:sldId id="271" r:id="rId10"/>
    <p:sldId id="279" r:id="rId11"/>
    <p:sldId id="272" r:id="rId12"/>
    <p:sldId id="273" r:id="rId13"/>
    <p:sldId id="274" r:id="rId14"/>
    <p:sldId id="276" r:id="rId15"/>
    <p:sldId id="277" r:id="rId16"/>
    <p:sldId id="275" r:id="rId17"/>
    <p:sldId id="280" r:id="rId18"/>
    <p:sldId id="281" r:id="rId19"/>
    <p:sldId id="282" r:id="rId20"/>
    <p:sldId id="283" r:id="rId21"/>
    <p:sldId id="284" r:id="rId22"/>
    <p:sldId id="285" r:id="rId23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выполнили работу на "5"</c:v>
                </c:pt>
                <c:pt idx="1">
                  <c:v>выполнили работу на "4"</c:v>
                </c:pt>
                <c:pt idx="2">
                  <c:v>выполнили работу на "3"</c:v>
                </c:pt>
                <c:pt idx="3">
                  <c:v>выполнили работу на "2"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0.59</c:v>
                </c:pt>
                <c:pt idx="1">
                  <c:v>0.39</c:v>
                </c:pt>
                <c:pt idx="2">
                  <c:v>0.02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45-4E2F-A0FD-79891475A4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русский язык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выполнили работу на "5"</c:v>
                </c:pt>
                <c:pt idx="1">
                  <c:v>выполнили работу на "4"</c:v>
                </c:pt>
                <c:pt idx="2">
                  <c:v>выполнили работу на "3"</c:v>
                </c:pt>
                <c:pt idx="3">
                  <c:v>выполнили работу на "2"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0.44</c:v>
                </c:pt>
                <c:pt idx="1">
                  <c:v>0.5</c:v>
                </c:pt>
                <c:pt idx="2">
                  <c:v>0.06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45-4E2F-A0FD-79891475A49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окружающий мир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выполнили работу на "5"</c:v>
                </c:pt>
                <c:pt idx="1">
                  <c:v>выполнили работу на "4"</c:v>
                </c:pt>
                <c:pt idx="2">
                  <c:v>выполнили работу на "3"</c:v>
                </c:pt>
                <c:pt idx="3">
                  <c:v>выполнили работу на "2"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0.46</c:v>
                </c:pt>
                <c:pt idx="1">
                  <c:v>0.53</c:v>
                </c:pt>
                <c:pt idx="2">
                  <c:v>0.02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45-4E2F-A0FD-79891475A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2522832"/>
        <c:axId val="542518352"/>
      </c:barChart>
      <c:catAx>
        <c:axId val="54252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2518352"/>
        <c:crosses val="autoZero"/>
        <c:auto val="1"/>
        <c:lblAlgn val="ctr"/>
        <c:lblOffset val="100"/>
        <c:noMultiLvlLbl val="0"/>
      </c:catAx>
      <c:valAx>
        <c:axId val="5425183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42522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200"/>
              <a:t>Справились в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8175916910094125E-2"/>
          <c:y val="9.9444444444444433E-2"/>
          <c:w val="0.97143784485556639"/>
          <c:h val="0.68735476815398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гимназисты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умение писать текст под диктовку</c:v>
                </c:pt>
                <c:pt idx="1">
                  <c:v>распознавать однородные члены предложения</c:v>
                </c:pt>
                <c:pt idx="2">
                  <c:v>распознавать главные члены предложения</c:v>
                </c:pt>
                <c:pt idx="3">
                  <c:v>распознавать части речи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97</c:v>
                </c:pt>
                <c:pt idx="1">
                  <c:v>81</c:v>
                </c:pt>
                <c:pt idx="2">
                  <c:v>98</c:v>
                </c:pt>
                <c:pt idx="3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4D-4606-9B1E-47ECF41F6E5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региону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умение писать текст под диктовку</c:v>
                </c:pt>
                <c:pt idx="1">
                  <c:v>распознавать однородные члены предложения</c:v>
                </c:pt>
                <c:pt idx="2">
                  <c:v>распознавать главные члены предложения</c:v>
                </c:pt>
                <c:pt idx="3">
                  <c:v>распознавать части речи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91</c:v>
                </c:pt>
                <c:pt idx="1">
                  <c:v>73</c:v>
                </c:pt>
                <c:pt idx="2">
                  <c:v>90</c:v>
                </c:pt>
                <c:pt idx="3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4D-4606-9B1E-47ECF41F6E5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РФ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умение писать текст под диктовку</c:v>
                </c:pt>
                <c:pt idx="1">
                  <c:v>распознавать однородные члены предложения</c:v>
                </c:pt>
                <c:pt idx="2">
                  <c:v>распознавать главные члены предложения</c:v>
                </c:pt>
                <c:pt idx="3">
                  <c:v>распознавать части речи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89</c:v>
                </c:pt>
                <c:pt idx="1">
                  <c:v>70</c:v>
                </c:pt>
                <c:pt idx="2">
                  <c:v>87</c:v>
                </c:pt>
                <c:pt idx="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4D-4606-9B1E-47ECF41F6E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239032"/>
        <c:axId val="535238712"/>
      </c:barChart>
      <c:catAx>
        <c:axId val="535239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35238712"/>
        <c:crosses val="autoZero"/>
        <c:auto val="1"/>
        <c:lblAlgn val="ctr"/>
        <c:lblOffset val="100"/>
        <c:noMultiLvlLbl val="0"/>
      </c:catAx>
      <c:valAx>
        <c:axId val="5352387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5239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200"/>
              <a:t>Справились в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8175916910094125E-2"/>
          <c:y val="9.9444444444444433E-2"/>
          <c:w val="0.97143784485556639"/>
          <c:h val="0.68735476815398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гимназисты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распознавать правильную орфоэпическую норму</c:v>
                </c:pt>
                <c:pt idx="1">
                  <c:v>умение классифицировать согласные звуки</c:v>
                </c:pt>
                <c:pt idx="2">
                  <c:v>умение распознавать основную мысль текста</c:v>
                </c:pt>
                <c:pt idx="3">
                  <c:v>умение составлять план прочитанного текста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</c:v>
                </c:pt>
                <c:pt idx="1">
                  <c:v>91</c:v>
                </c:pt>
                <c:pt idx="2">
                  <c:v>77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4D-4606-9B1E-47ECF41F6E5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региону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распознавать правильную орфоэпическую норму</c:v>
                </c:pt>
                <c:pt idx="1">
                  <c:v>умение классифицировать согласные звуки</c:v>
                </c:pt>
                <c:pt idx="2">
                  <c:v>умение распознавать основную мысль текста</c:v>
                </c:pt>
                <c:pt idx="3">
                  <c:v>умение составлять план прочитанного текста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80</c:v>
                </c:pt>
                <c:pt idx="1">
                  <c:v>85</c:v>
                </c:pt>
                <c:pt idx="2">
                  <c:v>60</c:v>
                </c:pt>
                <c:pt idx="3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4D-4606-9B1E-47ECF41F6E5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РФ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распознавать правильную орфоэпическую норму</c:v>
                </c:pt>
                <c:pt idx="1">
                  <c:v>умение классифицировать согласные звуки</c:v>
                </c:pt>
                <c:pt idx="2">
                  <c:v>умение распознавать основную мысль текста</c:v>
                </c:pt>
                <c:pt idx="3">
                  <c:v>умение составлять план прочитанного текста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78</c:v>
                </c:pt>
                <c:pt idx="1">
                  <c:v>82</c:v>
                </c:pt>
                <c:pt idx="2">
                  <c:v>58</c:v>
                </c:pt>
                <c:pt idx="3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4D-4606-9B1E-47ECF41F6E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239032"/>
        <c:axId val="535238712"/>
      </c:barChart>
      <c:catAx>
        <c:axId val="535239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35238712"/>
        <c:crosses val="autoZero"/>
        <c:auto val="1"/>
        <c:lblAlgn val="ctr"/>
        <c:lblOffset val="100"/>
        <c:noMultiLvlLbl val="0"/>
      </c:catAx>
      <c:valAx>
        <c:axId val="5352387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5239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200"/>
              <a:t>Справились в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8175916910094125E-2"/>
          <c:y val="9.9444444444444433E-2"/>
          <c:w val="0.97143784485556639"/>
          <c:h val="0.68735476815398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гимназисты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морфологический разбор имен существительных</c:v>
                </c:pt>
                <c:pt idx="1">
                  <c:v>морфологический разбор имен прилагательных</c:v>
                </c:pt>
                <c:pt idx="2">
                  <c:v>умение распознавать глаголы</c:v>
                </c:pt>
                <c:pt idx="3">
                  <c:v>умение классифицировать слова по составу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</c:v>
                </c:pt>
                <c:pt idx="1">
                  <c:v>79</c:v>
                </c:pt>
                <c:pt idx="2">
                  <c:v>97</c:v>
                </c:pt>
                <c:pt idx="3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4D-4606-9B1E-47ECF41F6E5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региону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морфологический разбор имен существительных</c:v>
                </c:pt>
                <c:pt idx="1">
                  <c:v>морфологический разбор имен прилагательных</c:v>
                </c:pt>
                <c:pt idx="2">
                  <c:v>умение распознавать глаголы</c:v>
                </c:pt>
                <c:pt idx="3">
                  <c:v>умение классифицировать слова по составу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75</c:v>
                </c:pt>
                <c:pt idx="1">
                  <c:v>75</c:v>
                </c:pt>
                <c:pt idx="2">
                  <c:v>85</c:v>
                </c:pt>
                <c:pt idx="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4D-4606-9B1E-47ECF41F6E5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РФ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морфологический разбор имен существительных</c:v>
                </c:pt>
                <c:pt idx="1">
                  <c:v>морфологический разбор имен прилагательных</c:v>
                </c:pt>
                <c:pt idx="2">
                  <c:v>умение распознавать глаголы</c:v>
                </c:pt>
                <c:pt idx="3">
                  <c:v>умение классифицировать слова по составу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75</c:v>
                </c:pt>
                <c:pt idx="1">
                  <c:v>72</c:v>
                </c:pt>
                <c:pt idx="2">
                  <c:v>83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4D-4606-9B1E-47ECF41F6E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239032"/>
        <c:axId val="535238712"/>
      </c:barChart>
      <c:catAx>
        <c:axId val="535239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35238712"/>
        <c:crosses val="autoZero"/>
        <c:auto val="1"/>
        <c:lblAlgn val="ctr"/>
        <c:lblOffset val="100"/>
        <c:noMultiLvlLbl val="0"/>
      </c:catAx>
      <c:valAx>
        <c:axId val="5352387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5239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Справились в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гимназия Салахова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56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BB-453E-A7EA-F1918002B7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гимназия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25</c:v>
                </c:pt>
                <c:pt idx="3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BB-453E-A7EA-F1918002B7B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гимназия им. Ф.К.Салманова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50</c:v>
                </c:pt>
                <c:pt idx="3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BB-453E-A7EA-F1918002B7B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</c:v>
                </c:pt>
                <c:pt idx="1">
                  <c:v>21</c:v>
                </c:pt>
                <c:pt idx="2">
                  <c:v>51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BB-453E-A7EA-F1918002B7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8363896"/>
        <c:axId val="518360696"/>
      </c:barChart>
      <c:catAx>
        <c:axId val="518363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18360696"/>
        <c:crosses val="autoZero"/>
        <c:auto val="1"/>
        <c:lblAlgn val="ctr"/>
        <c:lblOffset val="100"/>
        <c:noMultiLvlLbl val="0"/>
      </c:catAx>
      <c:valAx>
        <c:axId val="5183606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8363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Справились в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гимназисты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1.6</c:v>
                </c:pt>
                <c:pt idx="2">
                  <c:v>52.5</c:v>
                </c:pt>
                <c:pt idx="3">
                  <c:v>45.9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91-411C-84FA-6BB276559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10.5</c:v>
                </c:pt>
                <c:pt idx="2">
                  <c:v>57.1</c:v>
                </c:pt>
                <c:pt idx="3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91-411C-84FA-6BB276559CF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региону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0.23</c:v>
                </c:pt>
                <c:pt idx="1">
                  <c:v>17.2</c:v>
                </c:pt>
                <c:pt idx="2">
                  <c:v>57.9</c:v>
                </c:pt>
                <c:pt idx="3">
                  <c:v>24.6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91-411C-84FA-6BB276559CF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 РФ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0.94</c:v>
                </c:pt>
                <c:pt idx="1">
                  <c:v>20.2</c:v>
                </c:pt>
                <c:pt idx="2">
                  <c:v>55.6</c:v>
                </c:pt>
                <c:pt idx="3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91-411C-84FA-6BB276559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7235344"/>
        <c:axId val="627233424"/>
      </c:barChart>
      <c:catAx>
        <c:axId val="62723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27233424"/>
        <c:crosses val="autoZero"/>
        <c:auto val="1"/>
        <c:lblAlgn val="ctr"/>
        <c:lblOffset val="100"/>
        <c:noMultiLvlLbl val="0"/>
      </c:catAx>
      <c:valAx>
        <c:axId val="627233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27235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понизили отметку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гимназисты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F8-480E-89AD-B24D11C1329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подтвердили отметку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гимназисты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F8-480E-89AD-B24D11C1329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повысили отметку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гимназисты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F8-480E-89AD-B24D11C132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4601296"/>
        <c:axId val="544602256"/>
      </c:barChart>
      <c:catAx>
        <c:axId val="54460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44602256"/>
        <c:crosses val="autoZero"/>
        <c:auto val="1"/>
        <c:lblAlgn val="ctr"/>
        <c:lblOffset val="100"/>
        <c:noMultiLvlLbl val="0"/>
      </c:catAx>
      <c:valAx>
        <c:axId val="5446022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4460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Справились в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гимназисты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овладение начальными свведениями о сущности и особенностях объектов</c:v>
                </c:pt>
                <c:pt idx="1">
                  <c:v>использование различных способов анализа и интерпретации информации</c:v>
                </c:pt>
                <c:pt idx="2">
                  <c:v>освоение норм здоровьесберегающего поведения</c:v>
                </c:pt>
                <c:pt idx="3">
                  <c:v>освоение доступных способов изучения природы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80</c:v>
                </c:pt>
                <c:pt idx="2">
                  <c:v>98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BE-4522-A2B0-5E0A0BF788E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региону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овладение начальными свведениями о сущности и особенностях объектов</c:v>
                </c:pt>
                <c:pt idx="1">
                  <c:v>использование различных способов анализа и интерпретации информации</c:v>
                </c:pt>
                <c:pt idx="2">
                  <c:v>освоение норм здоровьесберегающего поведения</c:v>
                </c:pt>
                <c:pt idx="3">
                  <c:v>освоение доступных способов изучения природы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94</c:v>
                </c:pt>
                <c:pt idx="1">
                  <c:v>77</c:v>
                </c:pt>
                <c:pt idx="2">
                  <c:v>90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BE-4522-A2B0-5E0A0BF788E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РФ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овладение начальными свведениями о сущности и особенностях объектов</c:v>
                </c:pt>
                <c:pt idx="1">
                  <c:v>использование различных способов анализа и интерпретации информации</c:v>
                </c:pt>
                <c:pt idx="2">
                  <c:v>освоение норм здоровьесберегающего поведения</c:v>
                </c:pt>
                <c:pt idx="3">
                  <c:v>освоение доступных способов изучения природы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93</c:v>
                </c:pt>
                <c:pt idx="1">
                  <c:v>75</c:v>
                </c:pt>
                <c:pt idx="2">
                  <c:v>88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BE-4522-A2B0-5E0A0BF788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2530512"/>
        <c:axId val="542530832"/>
      </c:barChart>
      <c:catAx>
        <c:axId val="54253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42530832"/>
        <c:crosses val="autoZero"/>
        <c:auto val="1"/>
        <c:lblAlgn val="ctr"/>
        <c:lblOffset val="100"/>
        <c:noMultiLvlLbl val="0"/>
      </c:catAx>
      <c:valAx>
        <c:axId val="542530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253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Справились в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гимназисты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освоение элементарных правил нравственного поведения</c:v>
                </c:pt>
                <c:pt idx="1">
                  <c:v>сформированнсть уважительного отношения к России,семье,культуре страны</c:v>
                </c:pt>
                <c:pt idx="2">
                  <c:v>сформированность уважительного отношения к Родному краю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</c:v>
                </c:pt>
                <c:pt idx="1">
                  <c:v>96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BE-4522-A2B0-5E0A0BF788E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региону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освоение элементарных правил нравственного поведения</c:v>
                </c:pt>
                <c:pt idx="1">
                  <c:v>сформированнсть уважительного отношения к России,семье,культуре страны</c:v>
                </c:pt>
                <c:pt idx="2">
                  <c:v>сформированность уважительного отношения к Родному краю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76</c:v>
                </c:pt>
                <c:pt idx="1">
                  <c:v>87</c:v>
                </c:pt>
                <c:pt idx="2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BE-4522-A2B0-5E0A0BF788E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РФ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освоение элементарных правил нравственного поведения</c:v>
                </c:pt>
                <c:pt idx="1">
                  <c:v>сформированнсть уважительного отношения к России,семье,культуре страны</c:v>
                </c:pt>
                <c:pt idx="2">
                  <c:v>сформированность уважительного отношения к Родному краю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74</c:v>
                </c:pt>
                <c:pt idx="1">
                  <c:v>85</c:v>
                </c:pt>
                <c:pt idx="2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BE-4522-A2B0-5E0A0BF788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2530512"/>
        <c:axId val="542530832"/>
      </c:barChart>
      <c:catAx>
        <c:axId val="54253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42530832"/>
        <c:crosses val="autoZero"/>
        <c:auto val="1"/>
        <c:lblAlgn val="ctr"/>
        <c:lblOffset val="100"/>
        <c:noMultiLvlLbl val="0"/>
      </c:catAx>
      <c:valAx>
        <c:axId val="542530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253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Справились в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гимназия Салахова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A0-4221-B2CC-E2CE3F10843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A0-4221-B2CC-E2CE3F1084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"3"</c:v>
                </c:pt>
                <c:pt idx="1">
                  <c:v>"4"</c:v>
                </c:pt>
                <c:pt idx="2">
                  <c:v>"5"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34</c:v>
                </c:pt>
                <c:pt idx="2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A0-4221-B2CC-E2CE3F10843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гимназия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"3"</c:v>
                </c:pt>
                <c:pt idx="1">
                  <c:v>"4"</c:v>
                </c:pt>
                <c:pt idx="2">
                  <c:v>"5"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23</c:v>
                </c:pt>
                <c:pt idx="2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A0-4221-B2CC-E2CE3F10843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гимназия им Ф.К.Салманова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"3"</c:v>
                </c:pt>
                <c:pt idx="1">
                  <c:v>"4"</c:v>
                </c:pt>
                <c:pt idx="2">
                  <c:v>"5"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</c:v>
                </c:pt>
                <c:pt idx="1">
                  <c:v>52</c:v>
                </c:pt>
                <c:pt idx="2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A0-4221-B2CC-E2CE3F10843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"3"</c:v>
                </c:pt>
                <c:pt idx="1">
                  <c:v>"4"</c:v>
                </c:pt>
                <c:pt idx="2">
                  <c:v>"5"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10.5</c:v>
                </c:pt>
                <c:pt idx="1">
                  <c:v>57.1</c:v>
                </c:pt>
                <c:pt idx="2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A0-4221-B2CC-E2CE3F1084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4588496"/>
        <c:axId val="544590096"/>
      </c:barChart>
      <c:catAx>
        <c:axId val="54458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44590096"/>
        <c:crosses val="autoZero"/>
        <c:auto val="1"/>
        <c:lblAlgn val="ctr"/>
        <c:lblOffset val="100"/>
        <c:noMultiLvlLbl val="0"/>
      </c:catAx>
      <c:valAx>
        <c:axId val="5445900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4588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качество выполнения (на 4 и 5)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русский язык</c:v>
                </c:pt>
                <c:pt idx="2">
                  <c:v>обкуржающий мир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0.98</c:v>
                </c:pt>
                <c:pt idx="1">
                  <c:v>0.94</c:v>
                </c:pt>
                <c:pt idx="2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C7-4DB8-B006-31159F07E27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справились на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русский язык</c:v>
                </c:pt>
                <c:pt idx="2">
                  <c:v>обкуржающий мир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0.02</c:v>
                </c:pt>
                <c:pt idx="1">
                  <c:v>0.06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C7-4DB8-B006-31159F07E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10283768"/>
        <c:axId val="610281528"/>
      </c:barChart>
      <c:catAx>
        <c:axId val="610283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281528"/>
        <c:crosses val="autoZero"/>
        <c:auto val="1"/>
        <c:lblAlgn val="ctr"/>
        <c:lblOffset val="100"/>
        <c:noMultiLvlLbl val="0"/>
      </c:catAx>
      <c:valAx>
        <c:axId val="6102815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10283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учащиеся гимназии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справились на "2"</c:v>
                </c:pt>
                <c:pt idx="1">
                  <c:v>справились на "3"</c:v>
                </c:pt>
                <c:pt idx="2">
                  <c:v>справились на "4"</c:v>
                </c:pt>
                <c:pt idx="3">
                  <c:v>справились на "5"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</c:v>
                </c:pt>
                <c:pt idx="1">
                  <c:v>0.02</c:v>
                </c:pt>
                <c:pt idx="2">
                  <c:v>0.39</c:v>
                </c:pt>
                <c:pt idx="3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4E-4DD4-AEA8-61D96168591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город Сургут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справились на "2"</c:v>
                </c:pt>
                <c:pt idx="1">
                  <c:v>справились на "3"</c:v>
                </c:pt>
                <c:pt idx="2">
                  <c:v>справились на "4"</c:v>
                </c:pt>
                <c:pt idx="3">
                  <c:v>справились на "5"</c:v>
                </c:pt>
              </c:strCache>
            </c:strRef>
          </c:cat>
          <c:val>
            <c:numRef>
              <c:f>Лист1!$C$2:$C$5</c:f>
              <c:numCache>
                <c:formatCode>0.00%</c:formatCode>
                <c:ptCount val="4"/>
                <c:pt idx="0">
                  <c:v>1.2999999999999999E-3</c:v>
                </c:pt>
                <c:pt idx="1">
                  <c:v>0.13600000000000001</c:v>
                </c:pt>
                <c:pt idx="2" formatCode="0%">
                  <c:v>0.45</c:v>
                </c:pt>
                <c:pt idx="3">
                  <c:v>0.41399999999999998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4E-4DD4-AEA8-61D96168591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Хмао-Югра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справились на "2"</c:v>
                </c:pt>
                <c:pt idx="1">
                  <c:v>справились на "3"</c:v>
                </c:pt>
                <c:pt idx="2">
                  <c:v>справились на "4"</c:v>
                </c:pt>
                <c:pt idx="3">
                  <c:v>справились на "5"</c:v>
                </c:pt>
              </c:strCache>
            </c:strRef>
          </c:cat>
          <c:val>
            <c:numRef>
              <c:f>Лист1!$D$2:$D$5</c:f>
              <c:numCache>
                <c:formatCode>0.00%</c:formatCode>
                <c:ptCount val="4"/>
                <c:pt idx="0">
                  <c:v>8.5000000000000006E-3</c:v>
                </c:pt>
                <c:pt idx="1">
                  <c:v>0.17899999999999999</c:v>
                </c:pt>
                <c:pt idx="2">
                  <c:v>0.45900000000000002</c:v>
                </c:pt>
                <c:pt idx="3">
                  <c:v>0.35299999999999998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4E-4DD4-AEA8-61D96168591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РФ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справились на "2"</c:v>
                </c:pt>
                <c:pt idx="1">
                  <c:v>справились на "3"</c:v>
                </c:pt>
                <c:pt idx="2">
                  <c:v>справились на "4"</c:v>
                </c:pt>
                <c:pt idx="3">
                  <c:v>справились на "5"</c:v>
                </c:pt>
              </c:strCache>
            </c:strRef>
          </c:cat>
          <c:val>
            <c:numRef>
              <c:f>Лист1!$E$2:$E$5</c:f>
              <c:numCache>
                <c:formatCode>0.00%</c:formatCode>
                <c:ptCount val="4"/>
                <c:pt idx="0">
                  <c:v>2.4E-2</c:v>
                </c:pt>
                <c:pt idx="1">
                  <c:v>0.186</c:v>
                </c:pt>
                <c:pt idx="2">
                  <c:v>0.435</c:v>
                </c:pt>
                <c:pt idx="3">
                  <c:v>0.35499999999999998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4E-4DD4-AEA8-61D9616859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8352376"/>
        <c:axId val="518352696"/>
      </c:barChart>
      <c:catAx>
        <c:axId val="51835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18352696"/>
        <c:crosses val="autoZero"/>
        <c:auto val="1"/>
        <c:lblAlgn val="ctr"/>
        <c:lblOffset val="100"/>
        <c:noMultiLvlLbl val="0"/>
      </c:catAx>
      <c:valAx>
        <c:axId val="5183526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8352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понизили отметку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учащиеся гимназии</c:v>
                </c:pt>
              </c:strCache>
            </c:strRef>
          </c:cat>
          <c:val>
            <c:numRef>
              <c:f>Лист1!$B$2</c:f>
              <c:numCache>
                <c:formatCode>0.00%</c:formatCode>
                <c:ptCount val="1"/>
                <c:pt idx="0">
                  <c:v>3.2300000000000002E-2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4-4A42-934B-270FD793A2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подтвердили отметку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учащиеся гимназии</c:v>
                </c:pt>
              </c:strCache>
            </c:strRef>
          </c:cat>
          <c:val>
            <c:numRef>
              <c:f>Лист1!$C$2</c:f>
              <c:numCache>
                <c:formatCode>0.00%</c:formatCode>
                <c:ptCount val="1"/>
                <c:pt idx="0">
                  <c:v>0.5081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F4-4A42-934B-270FD793A2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повысили отметку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учащиеся гимназии</c:v>
                </c:pt>
              </c:strCache>
            </c:strRef>
          </c:cat>
          <c:val>
            <c:numRef>
              <c:f>Лист1!$D$2</c:f>
              <c:numCache>
                <c:formatCode>0.00%</c:formatCode>
                <c:ptCount val="1"/>
                <c:pt idx="0">
                  <c:v>0.4597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F4-4A42-934B-270FD793A2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8364216"/>
        <c:axId val="508431352"/>
      </c:barChart>
      <c:catAx>
        <c:axId val="51836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8431352"/>
        <c:crosses val="autoZero"/>
        <c:auto val="1"/>
        <c:lblAlgn val="ctr"/>
        <c:lblOffset val="100"/>
        <c:noMultiLvlLbl val="0"/>
      </c:catAx>
      <c:valAx>
        <c:axId val="50843135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518364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гимназисты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умение выполнять арифметические действия </c:v>
                </c:pt>
                <c:pt idx="1">
                  <c:v>вычисление периметра</c:v>
                </c:pt>
                <c:pt idx="2">
                  <c:v>умение изобразать геометрические фигуры</c:v>
                </c:pt>
                <c:pt idx="3">
                  <c:v>умение работать с таблицами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0.99</c:v>
                </c:pt>
                <c:pt idx="1">
                  <c:v>0.79</c:v>
                </c:pt>
                <c:pt idx="2">
                  <c:v>0.82</c:v>
                </c:pt>
                <c:pt idx="3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0-4330-AEA7-6A42A4EC6E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региону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умение выполнять арифметические действия </c:v>
                </c:pt>
                <c:pt idx="1">
                  <c:v>вычисление периметра</c:v>
                </c:pt>
                <c:pt idx="2">
                  <c:v>умение изобразать геометрические фигуры</c:v>
                </c:pt>
                <c:pt idx="3">
                  <c:v>умение работать с таблицами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0.95</c:v>
                </c:pt>
                <c:pt idx="1">
                  <c:v>0.76</c:v>
                </c:pt>
                <c:pt idx="2">
                  <c:v>0.64</c:v>
                </c:pt>
                <c:pt idx="3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D0-4330-AEA7-6A42A4EC6E5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РФ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умение выполнять арифметические действия </c:v>
                </c:pt>
                <c:pt idx="1">
                  <c:v>вычисление периметра</c:v>
                </c:pt>
                <c:pt idx="2">
                  <c:v>умение изобразать геометрические фигуры</c:v>
                </c:pt>
                <c:pt idx="3">
                  <c:v>умение работать с таблицами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0.95</c:v>
                </c:pt>
                <c:pt idx="1">
                  <c:v>0.73</c:v>
                </c:pt>
                <c:pt idx="2">
                  <c:v>0.6</c:v>
                </c:pt>
                <c:pt idx="3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D0-4330-AEA7-6A42A4EC6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0990200"/>
        <c:axId val="610990520"/>
      </c:barChart>
      <c:catAx>
        <c:axId val="61099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10990520"/>
        <c:crosses val="autoZero"/>
        <c:auto val="1"/>
        <c:lblAlgn val="ctr"/>
        <c:lblOffset val="100"/>
        <c:noMultiLvlLbl val="0"/>
      </c:catAx>
      <c:valAx>
        <c:axId val="6109905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1099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гимназисты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сравнивать и обощать информацию в таблице</c:v>
                </c:pt>
                <c:pt idx="1">
                  <c:v>умение выполнять арифметические действия с числами</c:v>
                </c:pt>
                <c:pt idx="2">
                  <c:v>умение решать текстовые задачи</c:v>
                </c:pt>
                <c:pt idx="3">
                  <c:v>овладение основами логического и алгоритмического мышления</c:v>
                </c:pt>
                <c:pt idx="4">
                  <c:v>овладение основами пространственного воображения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0.96</c:v>
                </c:pt>
                <c:pt idx="1">
                  <c:v>0.79</c:v>
                </c:pt>
                <c:pt idx="2">
                  <c:v>0.76</c:v>
                </c:pt>
                <c:pt idx="3">
                  <c:v>0.34</c:v>
                </c:pt>
                <c:pt idx="4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38-4C9A-B2FA-B142CE203B8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региону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сравнивать и обощать информацию в таблице</c:v>
                </c:pt>
                <c:pt idx="1">
                  <c:v>умение выполнять арифметические действия с числами</c:v>
                </c:pt>
                <c:pt idx="2">
                  <c:v>умение решать текстовые задачи</c:v>
                </c:pt>
                <c:pt idx="3">
                  <c:v>овладение основами логического и алгоритмического мышления</c:v>
                </c:pt>
                <c:pt idx="4">
                  <c:v>овладение основами пространственного воображения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0.89</c:v>
                </c:pt>
                <c:pt idx="1">
                  <c:v>0.71</c:v>
                </c:pt>
                <c:pt idx="2">
                  <c:v>0.5</c:v>
                </c:pt>
                <c:pt idx="3">
                  <c:v>0.22</c:v>
                </c:pt>
                <c:pt idx="4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38-4C9A-B2FA-B142CE203B8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РФ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сравнивать и обощать информацию в таблице</c:v>
                </c:pt>
                <c:pt idx="1">
                  <c:v>умение выполнять арифметические действия с числами</c:v>
                </c:pt>
                <c:pt idx="2">
                  <c:v>умение решать текстовые задачи</c:v>
                </c:pt>
                <c:pt idx="3">
                  <c:v>овладение основами логического и алгоритмического мышления</c:v>
                </c:pt>
                <c:pt idx="4">
                  <c:v>овладение основами пространственного воображения</c:v>
                </c:pt>
              </c:strCache>
            </c:strRef>
          </c:cat>
          <c:val>
            <c:numRef>
              <c:f>Лист1!$D$2:$D$6</c:f>
              <c:numCache>
                <c:formatCode>0%</c:formatCode>
                <c:ptCount val="5"/>
                <c:pt idx="0">
                  <c:v>0.88</c:v>
                </c:pt>
                <c:pt idx="1">
                  <c:v>0.71</c:v>
                </c:pt>
                <c:pt idx="2">
                  <c:v>0.49</c:v>
                </c:pt>
                <c:pt idx="3">
                  <c:v>0.2</c:v>
                </c:pt>
                <c:pt idx="4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38-4C9A-B2FA-B142CE203B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0978360"/>
        <c:axId val="610978680"/>
      </c:barChart>
      <c:catAx>
        <c:axId val="610978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10978680"/>
        <c:crosses val="autoZero"/>
        <c:auto val="1"/>
        <c:lblAlgn val="ctr"/>
        <c:lblOffset val="100"/>
        <c:noMultiLvlLbl val="0"/>
      </c:catAx>
      <c:valAx>
        <c:axId val="6109786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10978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гимназия Салахова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</c:v>
                </c:pt>
                <c:pt idx="1">
                  <c:v>0.01</c:v>
                </c:pt>
                <c:pt idx="2">
                  <c:v>0.21</c:v>
                </c:pt>
                <c:pt idx="3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F1-49AB-BD09-AAFBC370CC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гимназия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</c:v>
                </c:pt>
                <c:pt idx="1">
                  <c:v>0.02</c:v>
                </c:pt>
                <c:pt idx="2">
                  <c:v>0.2</c:v>
                </c:pt>
                <c:pt idx="3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F1-49AB-BD09-AAFBC370CCA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гимназия им. Ф.К.Салманова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</c:v>
                </c:pt>
                <c:pt idx="1">
                  <c:v>0.02</c:v>
                </c:pt>
                <c:pt idx="2">
                  <c:v>0.39</c:v>
                </c:pt>
                <c:pt idx="3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F1-49AB-BD09-AAFBC370CCA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Лист1!$E$2:$E$5</c:f>
              <c:numCache>
                <c:formatCode>0.00%</c:formatCode>
                <c:ptCount val="4"/>
                <c:pt idx="0">
                  <c:v>2E-3</c:v>
                </c:pt>
                <c:pt idx="1">
                  <c:v>0.13500000000000001</c:v>
                </c:pt>
                <c:pt idx="2" formatCode="0%">
                  <c:v>0.45</c:v>
                </c:pt>
                <c:pt idx="3" formatCode="0%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F1-49AB-BD09-AAFBC370CC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5710160"/>
        <c:axId val="555714000"/>
      </c:barChart>
      <c:catAx>
        <c:axId val="55571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55714000"/>
        <c:crosses val="autoZero"/>
        <c:auto val="1"/>
        <c:lblAlgn val="ctr"/>
        <c:lblOffset val="100"/>
        <c:noMultiLvlLbl val="0"/>
      </c:catAx>
      <c:valAx>
        <c:axId val="5557140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5571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гимназисты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 formatCode="0%">
                  <c:v>0</c:v>
                </c:pt>
                <c:pt idx="1">
                  <c:v>6.5000000000000002E-2</c:v>
                </c:pt>
                <c:pt idx="2" formatCode="0%">
                  <c:v>0.5</c:v>
                </c:pt>
                <c:pt idx="3">
                  <c:v>0.435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1-4C6A-9D24-30F5B266DD0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городу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Лист1!$C$2:$C$5</c:f>
              <c:numCache>
                <c:formatCode>0.00%</c:formatCode>
                <c:ptCount val="4"/>
                <c:pt idx="0">
                  <c:v>8.0000000000000002E-3</c:v>
                </c:pt>
                <c:pt idx="1">
                  <c:v>0.20799999999999999</c:v>
                </c:pt>
                <c:pt idx="2">
                  <c:v>0.50800000000000001</c:v>
                </c:pt>
                <c:pt idx="3">
                  <c:v>0.27600000000000002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D1-4C6A-9D24-30F5B266DD0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региону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Лист1!$D$2:$D$5</c:f>
              <c:numCache>
                <c:formatCode>0.00%</c:formatCode>
                <c:ptCount val="4"/>
                <c:pt idx="0">
                  <c:v>1.7999999999999999E-2</c:v>
                </c:pt>
                <c:pt idx="1">
                  <c:v>0.253</c:v>
                </c:pt>
                <c:pt idx="2">
                  <c:v>0.49199999999999999</c:v>
                </c:pt>
                <c:pt idx="3">
                  <c:v>0.23699999999999999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D1-4C6A-9D24-30F5B266DD0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 РФ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Лист1!$E$2:$E$5</c:f>
              <c:numCache>
                <c:formatCode>0.00%</c:formatCode>
                <c:ptCount val="4"/>
                <c:pt idx="0">
                  <c:v>4.5999999999999999E-2</c:v>
                </c:pt>
                <c:pt idx="1">
                  <c:v>0.25800000000000001</c:v>
                </c:pt>
                <c:pt idx="2">
                  <c:v>0.46899999999999997</c:v>
                </c:pt>
                <c:pt idx="3">
                  <c:v>0.22700000000000001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D1-4C6A-9D24-30F5B266DD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8361656"/>
        <c:axId val="518363256"/>
      </c:barChart>
      <c:catAx>
        <c:axId val="51836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18363256"/>
        <c:crosses val="autoZero"/>
        <c:auto val="1"/>
        <c:lblAlgn val="ctr"/>
        <c:lblOffset val="100"/>
        <c:noMultiLvlLbl val="0"/>
      </c:catAx>
      <c:valAx>
        <c:axId val="5183632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8361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понизили отметку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учащиеся гимназии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02-4B4B-A7A1-4F55FCB415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подтвердили отметку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учащиеся гимназии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02-4B4B-A7A1-4F55FCB4154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повысили отметку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учащиеся гимназии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02-4B4B-A7A1-4F55FCB41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8357816"/>
        <c:axId val="518364536"/>
      </c:barChart>
      <c:catAx>
        <c:axId val="518357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18364536"/>
        <c:crosses val="autoZero"/>
        <c:auto val="1"/>
        <c:lblAlgn val="ctr"/>
        <c:lblOffset val="100"/>
        <c:noMultiLvlLbl val="0"/>
      </c:catAx>
      <c:valAx>
        <c:axId val="5183645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8357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90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368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t>11.06.2019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1"/>
            <a:ext cx="8329031" cy="1036712"/>
          </a:xfrm>
        </p:spPr>
        <p:txBody>
          <a:bodyPr rtlCol="0"/>
          <a:lstStyle/>
          <a:p>
            <a:pPr rt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Всероссийских проверочных работ учащимися 4-х классов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2018-2019 учебном году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гимназии имени Ф.К. Салманова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26660" y="4797152"/>
            <a:ext cx="3634675" cy="1116085"/>
          </a:xfrm>
        </p:spPr>
        <p:txBody>
          <a:bodyPr rtlCol="0">
            <a:normAutofit/>
          </a:bodyPr>
          <a:lstStyle/>
          <a:p>
            <a:pPr algn="r" rtl="0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УВР </a:t>
            </a:r>
          </a:p>
          <a:p>
            <a:pPr algn="r" rtl="0"/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М.Л.Сафарова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66570-AF65-4E1A-B120-2FB76A198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535BA1-9AA1-4B4D-B360-47ED78327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4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6E1D1B-35EC-4EF1-82F3-8957C893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русскому языку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отметкам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7247947-FFA0-4FE4-ACF2-EBFAADA64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240785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008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5F4F19-C941-41C8-AA2A-039BDFE33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892" y="177800"/>
            <a:ext cx="9962345" cy="1239837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русскому языку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(гистограмма соответствия отметок за выполненную работу и отметок по журналу)</a:t>
            </a:r>
            <a:endParaRPr lang="ru-RU" sz="16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1D6684E-5941-4F15-9245-76F4F27F34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102206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892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84073-7DCB-4479-88B5-ACF15595A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русскому языку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(Достижение планируемых результатов в соответствии с ПООП НОО и ФГОС)</a:t>
            </a:r>
            <a:endParaRPr lang="ru-RU" sz="16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7307058-6E0A-4E0D-838D-33918D6E28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795295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816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84073-7DCB-4479-88B5-ACF15595A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русскому языку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(Достижение планируемых результатов в соответствии с ПООП НОО и ФГОС)</a:t>
            </a:r>
            <a:endParaRPr lang="ru-RU" sz="16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7307058-6E0A-4E0D-838D-33918D6E28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128676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86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84073-7DCB-4479-88B5-ACF15595A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русскому языку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(Достижение планируемых результатов в соответствии с ПООП НОО и ФГОС)</a:t>
            </a:r>
            <a:endParaRPr lang="ru-RU" sz="16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7307058-6E0A-4E0D-838D-33918D6E28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341034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71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385F19-6318-4AA1-ACFE-4169ACA2F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русскому языку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(сравнительный анализ выполнения в кластере гимназий города)</a:t>
            </a:r>
            <a:endParaRPr lang="ru-RU" sz="18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2DB9FB1-8265-4A3F-AB00-64A0E092A2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918867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69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43DB78-AA8D-41C8-932C-5BBB4838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ОКРУЖАЮЩИЙ МИР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68E975-4FC8-4FF9-A6F4-31756BE67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02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B20D64-05A8-419F-AAB0-0D3C08709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окружающему миру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отметкам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A40E9A0-0DBF-45A5-B159-18D6DA44CE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717667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437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479A8B-6079-4E80-A000-8AFC23176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окружающему миру</a:t>
            </a:r>
            <a:b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(гистограмма соответствия отметок за выполненную работу и отметок по журналу)</a:t>
            </a:r>
            <a:endParaRPr lang="ru-RU" sz="20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631573D-89CB-40F2-AFF6-9AB7662389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766083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48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117E7-48E0-4451-A114-78D2025F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результаты выполнения ВПР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учащимися 4-х классов гимназии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F95CFF78-8374-47DF-AF3F-715D6811D7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374548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759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754CDD-1E6D-4F1C-9440-75FE6FF9F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окружающему миру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(Достижение планируемых результатов в соответствии с ПООП НОО и ФГОС)</a:t>
            </a:r>
            <a:endParaRPr lang="ru-RU" sz="18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E9300C5-9971-4B8B-BE46-1449E1A1DF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738929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246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754CDD-1E6D-4F1C-9440-75FE6FF9F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окружающему миру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(Достижение планируемых результатов в соответствии с ПООП НОО и ФГОС)</a:t>
            </a:r>
            <a:endParaRPr lang="ru-RU" sz="18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E9300C5-9971-4B8B-BE46-1449E1A1DF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668001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308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00D4FF-D180-4BDC-A88B-7BB751DCE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окружающему миру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(сравнительный анализ выполнения в кластере гимназий города)</a:t>
            </a:r>
            <a:endParaRPr lang="ru-RU" sz="20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69ECEE3-B31D-492A-ADA1-ABE0BDF346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974543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872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C0B3B-35E5-4CC6-9F70-6A60D0EA6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58912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выполнения ВПР учащимися 4-х классов гимназии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F6DE60CE-02BF-4523-8C57-8C802826D1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600045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430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752AE-D4FF-47C3-A3FC-2873A50FF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C0B2DF-8852-4183-B7BC-EF7E2F546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94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599055" y="609848"/>
            <a:ext cx="9782801" cy="586904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 выполнения ВПР по математике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отметкам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82A95F8-7F15-4613-8EC5-6E95DE974C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92923"/>
              </p:ext>
            </p:extLst>
          </p:nvPr>
        </p:nvGraphicFramePr>
        <p:xfrm>
          <a:off x="1197868" y="1196752"/>
          <a:ext cx="105851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B7C3-99CB-4C9D-9E3F-7FDD6E254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математике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(гистограмма соответствия отметок за выполненную работу и отметок по журналу)</a:t>
            </a:r>
            <a:endParaRPr lang="ru-RU" sz="1400" i="1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2813FEF-9D8F-4499-958C-9825A6305F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669300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707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C834A2-C570-4900-AFB4-4FCB40C6F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924" y="548680"/>
            <a:ext cx="9782801" cy="508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математике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(Достижение планируемых результатов в соответствии с ПООП НОО и ФГОС)</a:t>
            </a:r>
            <a:endParaRPr lang="ru-RU" sz="1600" i="1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04E7E1D-D4A3-4BB1-B550-9D4C624D67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717242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415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7CC5EA-F543-4D83-80E7-83AD9581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математике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(Достижение планируемых результатов в соответствии с ПООП НОО и ФГОС)</a:t>
            </a:r>
            <a:endParaRPr lang="ru-RU" sz="18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EFB1101-CDF4-44F8-B3DE-691E6A935C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01465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06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AC818-0DB2-43D4-9E37-1EAD421B3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выполнения ВПР по математике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(сравнительный анализ выполнения в кластере гимназий города)</a:t>
            </a:r>
            <a:endParaRPr lang="ru-RU" sz="2000" i="1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FDC574A-26C3-4C70-8F25-106E1A9C22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856524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056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2_TF02787947.potx" id="{3964D7A7-1B85-4031-AAD6-1B50F98CF473}" vid="{CAF00616-F4D4-4454-9A4A-5919532F2D53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по математике с числом «Пи» (широкоэкранный формат)</Template>
  <TotalTime>0</TotalTime>
  <Words>147</Words>
  <Application>Microsoft Office PowerPoint</Application>
  <PresentationFormat>Произвольный</PresentationFormat>
  <Paragraphs>36</Paragraphs>
  <Slides>22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Euphemia</vt:lpstr>
      <vt:lpstr>Times New Roman</vt:lpstr>
      <vt:lpstr>Математика 16 х 9</vt:lpstr>
      <vt:lpstr>Результаты выполнения  Всероссийских проверочных работ учащимися 4-х классов в 2018-2019 учебном году МБОУ гимназии имени Ф.К. Салманова</vt:lpstr>
      <vt:lpstr>Общие результаты выполнения ВПР  учащимися 4-х классов гимназии</vt:lpstr>
      <vt:lpstr>Качество выполнения ВПР учащимися 4-х классов гимназии</vt:lpstr>
      <vt:lpstr>МАТЕМАТИКА</vt:lpstr>
      <vt:lpstr> Результаты выполнения ВПР по математике  Статистика по отметкам</vt:lpstr>
      <vt:lpstr>Результаты выполнения ВПР по математике (гистограмма соответствия отметок за выполненную работу и отметок по журналу)</vt:lpstr>
      <vt:lpstr>Результаты выполнения ВПР по математике (Достижение планируемых результатов в соответствии с ПООП НОО и ФГОС)</vt:lpstr>
      <vt:lpstr>Результаты выполнения ВПР по математике (Достижение планируемых результатов в соответствии с ПООП НОО и ФГОС)</vt:lpstr>
      <vt:lpstr>Результаты выполнения ВПР по математике (сравнительный анализ выполнения в кластере гимназий города)</vt:lpstr>
      <vt:lpstr>РУССКИЙ ЯЗЫК</vt:lpstr>
      <vt:lpstr>Результаты выполнения ВПР по русскому языку  Статистика по отметкам</vt:lpstr>
      <vt:lpstr>Результаты выполнения ВПР по русскому языку (гистограмма соответствия отметок за выполненную работу и отметок по журналу)</vt:lpstr>
      <vt:lpstr>Результаты выполнения ВПР по русскому языку (Достижение планируемых результатов в соответствии с ПООП НОО и ФГОС)</vt:lpstr>
      <vt:lpstr>Результаты выполнения ВПР по русскому языку (Достижение планируемых результатов в соответствии с ПООП НОО и ФГОС)</vt:lpstr>
      <vt:lpstr>Результаты выполнения ВПР по русскому языку (Достижение планируемых результатов в соответствии с ПООП НОО и ФГОС)</vt:lpstr>
      <vt:lpstr>Результаты выполнения ВПР по русскому языку (сравнительный анализ выполнения в кластере гимназий города)</vt:lpstr>
      <vt:lpstr>ОКРУЖАЮЩИЙ МИР</vt:lpstr>
      <vt:lpstr>Результаты выполнения ВПР по окружающему миру Статистика по отметкам</vt:lpstr>
      <vt:lpstr>Результаты выполнения ВПР по окружающему миру (гистограмма соответствия отметок за выполненную работу и отметок по журналу)</vt:lpstr>
      <vt:lpstr>Результаты выполнения ВПР по окружающему миру (Достижение планируемых результатов в соответствии с ПООП НОО и ФГОС)</vt:lpstr>
      <vt:lpstr>Результаты выполнения ВПР по окружающему миру (Достижение планируемых результатов в соответствии с ПООП НОО и ФГОС)</vt:lpstr>
      <vt:lpstr>Результаты выполнения ВПР по окружающему миру (сравнительный анализ выполнения в кластере гимназий города)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выполнения  Всероссийских проверочных работ учащимися 4-х классов в 2018-2019 учебном году МБОУ гимназии имени Ф.К. Салманова</dc:title>
  <dc:creator>Сафарова Марина Леонидовна</dc:creator>
  <cp:lastModifiedBy>Сафарова Марина Леонидовна</cp:lastModifiedBy>
  <cp:revision>10</cp:revision>
  <dcterms:created xsi:type="dcterms:W3CDTF">2019-06-11T07:30:49Z</dcterms:created>
  <dcterms:modified xsi:type="dcterms:W3CDTF">2019-06-11T09:00:35Z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