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57" r:id="rId4"/>
    <p:sldId id="258" r:id="rId5"/>
    <p:sldId id="260" r:id="rId6"/>
    <p:sldId id="259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56;&#1072;&#1073;&#1086;&#1090;&#1072;\6.2018-2019%20&#1059;&#1063;&#1045;&#1041;&#1053;&#1067;&#1049;%20&#1043;&#1054;&#1044;\9.&#1080;&#1102;&#1085;&#1100;\&#1043;&#1086;&#1076;&#1086;&#1074;&#1086;&#1081;%20&#1072;&#1085;&#1072;&#1083;&#1080;&#1079;%202018-2019%20&#1091;&#1095;&#1077;&#1073;&#1085;&#1099;&#1081;%20&#1075;&#1086;&#1076;\&#1056;&#1044;&#1056;\&#1092;&#1080;&#1079;&#1080;&#1082;&#1072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Процент выполнения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биология</c:v>
                </c:pt>
                <c:pt idx="1">
                  <c:v>география</c:v>
                </c:pt>
                <c:pt idx="2">
                  <c:v>информатика</c:v>
                </c:pt>
                <c:pt idx="3">
                  <c:v>физика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Процент качества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биология</c:v>
                </c:pt>
                <c:pt idx="1">
                  <c:v>география</c:v>
                </c:pt>
                <c:pt idx="2">
                  <c:v>информатика</c:v>
                </c:pt>
                <c:pt idx="3">
                  <c:v>физика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88</c:v>
                </c:pt>
                <c:pt idx="1">
                  <c:v>86</c:v>
                </c:pt>
                <c:pt idx="2">
                  <c:v>94</c:v>
                </c:pt>
                <c:pt idx="3">
                  <c:v>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5658272"/>
        <c:axId val="155654744"/>
      </c:barChart>
      <c:catAx>
        <c:axId val="155658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5654744"/>
        <c:crosses val="autoZero"/>
        <c:auto val="1"/>
        <c:lblAlgn val="ctr"/>
        <c:lblOffset val="100"/>
        <c:noMultiLvlLbl val="0"/>
      </c:catAx>
      <c:valAx>
        <c:axId val="1556547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55658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/>
              <a:t>Качество выполнения региональной диагностической работы по биологии учащимися 8-х классов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Лист1!$I$37</c:f>
              <c:strCache>
                <c:ptCount val="1"/>
                <c:pt idx="0">
                  <c:v>число учащихся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Лист1!$H$38:$H$40</c:f>
              <c:strCache>
                <c:ptCount val="3"/>
                <c:pt idx="0">
                  <c:v>справились на "5"</c:v>
                </c:pt>
                <c:pt idx="1">
                  <c:v>справились на "4"</c:v>
                </c:pt>
                <c:pt idx="2">
                  <c:v>справились на "3"</c:v>
                </c:pt>
              </c:strCache>
            </c:strRef>
          </c:cat>
          <c:val>
            <c:numRef>
              <c:f>Лист1!$I$38:$I$40</c:f>
              <c:numCache>
                <c:formatCode>General</c:formatCode>
                <c:ptCount val="3"/>
                <c:pt idx="0">
                  <c:v>14</c:v>
                </c:pt>
                <c:pt idx="1">
                  <c:v>14</c:v>
                </c:pt>
                <c:pt idx="2">
                  <c:v>4</c:v>
                </c:pt>
              </c:numCache>
            </c:numRef>
          </c:val>
        </c:ser>
        <c:ser>
          <c:idx val="1"/>
          <c:order val="1"/>
          <c:tx>
            <c:strRef>
              <c:f>Лист1!$J$37</c:f>
              <c:strCache>
                <c:ptCount val="1"/>
                <c:pt idx="0">
                  <c:v>доля от общего числа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Лист1!$H$38:$H$40</c:f>
              <c:strCache>
                <c:ptCount val="3"/>
                <c:pt idx="0">
                  <c:v>справились на "5"</c:v>
                </c:pt>
                <c:pt idx="1">
                  <c:v>справились на "4"</c:v>
                </c:pt>
                <c:pt idx="2">
                  <c:v>справились на "3"</c:v>
                </c:pt>
              </c:strCache>
            </c:strRef>
          </c:cat>
          <c:val>
            <c:numRef>
              <c:f>Лист1!$J$38:$J$40</c:f>
              <c:numCache>
                <c:formatCode>0%</c:formatCode>
                <c:ptCount val="3"/>
                <c:pt idx="0">
                  <c:v>0.44</c:v>
                </c:pt>
                <c:pt idx="1">
                  <c:v>0.44</c:v>
                </c:pt>
                <c:pt idx="2">
                  <c:v>0.12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52266552"/>
        <c:axId val="152268120"/>
      </c:barChart>
      <c:catAx>
        <c:axId val="1522665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52268120"/>
        <c:crosses val="autoZero"/>
        <c:auto val="1"/>
        <c:lblAlgn val="ctr"/>
        <c:lblOffset val="100"/>
        <c:noMultiLvlLbl val="0"/>
      </c:catAx>
      <c:valAx>
        <c:axId val="1522681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52266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/>
              <a:t>Качество выполнения региональной диагностической работы </a:t>
            </a:r>
            <a:endParaRPr lang="ru-RU" dirty="0" smtClean="0"/>
          </a:p>
          <a:p>
            <a:pPr>
              <a:defRPr/>
            </a:pPr>
            <a:r>
              <a:rPr lang="ru-RU" dirty="0" smtClean="0"/>
              <a:t>по </a:t>
            </a:r>
            <a:r>
              <a:rPr lang="ru-RU" dirty="0"/>
              <a:t>географии </a:t>
            </a:r>
            <a:r>
              <a:rPr lang="ru-RU" dirty="0" smtClean="0"/>
              <a:t>учащимися </a:t>
            </a:r>
            <a:r>
              <a:rPr lang="ru-RU" dirty="0"/>
              <a:t>8-х классов
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Лист1!$J$38</c:f>
              <c:strCache>
                <c:ptCount val="1"/>
                <c:pt idx="0">
                  <c:v>число учащихся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Лист1!$I$39:$I$41</c:f>
              <c:strCache>
                <c:ptCount val="3"/>
                <c:pt idx="0">
                  <c:v>справились на "5"</c:v>
                </c:pt>
                <c:pt idx="1">
                  <c:v>справились на "4"</c:v>
                </c:pt>
                <c:pt idx="2">
                  <c:v>справились на "3"</c:v>
                </c:pt>
              </c:strCache>
            </c:strRef>
          </c:cat>
          <c:val>
            <c:numRef>
              <c:f>Лист1!$J$39:$J$41</c:f>
              <c:numCache>
                <c:formatCode>General</c:formatCode>
                <c:ptCount val="3"/>
                <c:pt idx="0">
                  <c:v>13</c:v>
                </c:pt>
                <c:pt idx="1">
                  <c:v>14</c:v>
                </c:pt>
                <c:pt idx="2">
                  <c:v>5</c:v>
                </c:pt>
              </c:numCache>
            </c:numRef>
          </c:val>
        </c:ser>
        <c:ser>
          <c:idx val="1"/>
          <c:order val="1"/>
          <c:tx>
            <c:strRef>
              <c:f>Лист1!$K$38</c:f>
              <c:strCache>
                <c:ptCount val="1"/>
                <c:pt idx="0">
                  <c:v>доля от общего числа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Лист1!$I$39:$I$41</c:f>
              <c:strCache>
                <c:ptCount val="3"/>
                <c:pt idx="0">
                  <c:v>справились на "5"</c:v>
                </c:pt>
                <c:pt idx="1">
                  <c:v>справились на "4"</c:v>
                </c:pt>
                <c:pt idx="2">
                  <c:v>справились на "3"</c:v>
                </c:pt>
              </c:strCache>
            </c:strRef>
          </c:cat>
          <c:val>
            <c:numRef>
              <c:f>Лист1!$K$39:$K$41</c:f>
              <c:numCache>
                <c:formatCode>0%</c:formatCode>
                <c:ptCount val="3"/>
                <c:pt idx="0">
                  <c:v>0.42</c:v>
                </c:pt>
                <c:pt idx="1">
                  <c:v>0.44</c:v>
                </c:pt>
                <c:pt idx="2">
                  <c:v>0.14000000000000001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28140272"/>
        <c:axId val="228133608"/>
      </c:barChart>
      <c:catAx>
        <c:axId val="2281402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8133608"/>
        <c:crosses val="autoZero"/>
        <c:auto val="1"/>
        <c:lblAlgn val="ctr"/>
        <c:lblOffset val="100"/>
        <c:noMultiLvlLbl val="0"/>
      </c:catAx>
      <c:valAx>
        <c:axId val="2281336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8140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/>
              <a:t>Качество выполнения региональной диагностической работы </a:t>
            </a:r>
            <a:endParaRPr lang="ru-RU" b="1" dirty="0" smtClean="0"/>
          </a:p>
          <a:p>
            <a:pPr>
              <a:defRPr b="1"/>
            </a:pPr>
            <a:r>
              <a:rPr lang="ru-RU" b="1" dirty="0" smtClean="0"/>
              <a:t>по </a:t>
            </a:r>
            <a:r>
              <a:rPr lang="ru-RU" b="1" dirty="0"/>
              <a:t>информатике учащимися 8-х классов
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Лист1!$H$39</c:f>
              <c:strCache>
                <c:ptCount val="1"/>
                <c:pt idx="0">
                  <c:v>число учащихся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Лист1!$G$40:$G$42</c:f>
              <c:strCache>
                <c:ptCount val="3"/>
                <c:pt idx="0">
                  <c:v>справились на "5"</c:v>
                </c:pt>
                <c:pt idx="1">
                  <c:v>справились на "4"</c:v>
                </c:pt>
                <c:pt idx="2">
                  <c:v>справились на "3"</c:v>
                </c:pt>
              </c:strCache>
            </c:strRef>
          </c:cat>
          <c:val>
            <c:numRef>
              <c:f>Лист1!$H$40:$H$42</c:f>
              <c:numCache>
                <c:formatCode>General</c:formatCode>
                <c:ptCount val="3"/>
                <c:pt idx="0">
                  <c:v>6</c:v>
                </c:pt>
                <c:pt idx="1">
                  <c:v>24</c:v>
                </c:pt>
                <c:pt idx="2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Лист1!$I$39</c:f>
              <c:strCache>
                <c:ptCount val="1"/>
                <c:pt idx="0">
                  <c:v>доля от общего числа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Лист1!$G$40:$G$42</c:f>
              <c:strCache>
                <c:ptCount val="3"/>
                <c:pt idx="0">
                  <c:v>справились на "5"</c:v>
                </c:pt>
                <c:pt idx="1">
                  <c:v>справились на "4"</c:v>
                </c:pt>
                <c:pt idx="2">
                  <c:v>справились на "3"</c:v>
                </c:pt>
              </c:strCache>
            </c:strRef>
          </c:cat>
          <c:val>
            <c:numRef>
              <c:f>Лист1!$I$40:$I$42</c:f>
              <c:numCache>
                <c:formatCode>0%</c:formatCode>
                <c:ptCount val="3"/>
                <c:pt idx="0">
                  <c:v>0.19</c:v>
                </c:pt>
                <c:pt idx="1">
                  <c:v>0.75</c:v>
                </c:pt>
                <c:pt idx="2">
                  <c:v>0.06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64670560"/>
        <c:axId val="564672520"/>
      </c:barChart>
      <c:catAx>
        <c:axId val="5646705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64672520"/>
        <c:crosses val="autoZero"/>
        <c:auto val="1"/>
        <c:lblAlgn val="ctr"/>
        <c:lblOffset val="100"/>
        <c:noMultiLvlLbl val="0"/>
      </c:catAx>
      <c:valAx>
        <c:axId val="56467252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64670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/>
              <a:t>Качество выполнения региональной диагностической работы по физике учащимися 8-х классов
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Лист1!$E$36</c:f>
              <c:strCache>
                <c:ptCount val="1"/>
                <c:pt idx="0">
                  <c:v>число учащихся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Лист1!$D$37:$D$39</c:f>
              <c:strCache>
                <c:ptCount val="3"/>
                <c:pt idx="0">
                  <c:v>справились на "5"</c:v>
                </c:pt>
                <c:pt idx="1">
                  <c:v>справились на "4"</c:v>
                </c:pt>
                <c:pt idx="2">
                  <c:v>справились на "3"</c:v>
                </c:pt>
              </c:strCache>
            </c:strRef>
          </c:cat>
          <c:val>
            <c:numRef>
              <c:f>Лист1!$E$37:$E$39</c:f>
              <c:numCache>
                <c:formatCode>General</c:formatCode>
                <c:ptCount val="3"/>
                <c:pt idx="0">
                  <c:v>5</c:v>
                </c:pt>
                <c:pt idx="1">
                  <c:v>23</c:v>
                </c:pt>
                <c:pt idx="2">
                  <c:v>4</c:v>
                </c:pt>
              </c:numCache>
            </c:numRef>
          </c:val>
        </c:ser>
        <c:ser>
          <c:idx val="1"/>
          <c:order val="1"/>
          <c:tx>
            <c:strRef>
              <c:f>Лист1!$F$36</c:f>
              <c:strCache>
                <c:ptCount val="1"/>
                <c:pt idx="0">
                  <c:v>доля от общего числа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Лист1!$D$37:$D$39</c:f>
              <c:strCache>
                <c:ptCount val="3"/>
                <c:pt idx="0">
                  <c:v>справились на "5"</c:v>
                </c:pt>
                <c:pt idx="1">
                  <c:v>справились на "4"</c:v>
                </c:pt>
                <c:pt idx="2">
                  <c:v>справились на "3"</c:v>
                </c:pt>
              </c:strCache>
            </c:strRef>
          </c:cat>
          <c:val>
            <c:numRef>
              <c:f>Лист1!$F$37:$F$39</c:f>
              <c:numCache>
                <c:formatCode>0</c:formatCode>
                <c:ptCount val="3"/>
                <c:pt idx="0">
                  <c:v>15.625</c:v>
                </c:pt>
                <c:pt idx="1">
                  <c:v>71.875</c:v>
                </c:pt>
                <c:pt idx="2">
                  <c:v>12.5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64769216"/>
        <c:axId val="564774312"/>
      </c:barChart>
      <c:catAx>
        <c:axId val="5647692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64774312"/>
        <c:crosses val="autoZero"/>
        <c:auto val="1"/>
        <c:lblAlgn val="ctr"/>
        <c:lblOffset val="100"/>
        <c:noMultiLvlLbl val="0"/>
      </c:catAx>
      <c:valAx>
        <c:axId val="5647743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64769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+mn-lt"/>
              </a:rPr>
              <a:t>Результаты выполнения региональных диагностических работ учащимися 8- х классов МБОУ гимназии имени Ф.К. Салманова</a:t>
            </a:r>
            <a:endParaRPr lang="ru-RU" sz="2400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6693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Общая гистограмма выполнения РДР</a:t>
            </a:r>
            <a:endParaRPr lang="ru-RU" sz="28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1727931"/>
              </p:ext>
            </p:extLst>
          </p:nvPr>
        </p:nvGraphicFramePr>
        <p:xfrm>
          <a:off x="2589213" y="2133600"/>
          <a:ext cx="8915400" cy="377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6674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Биология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9573101"/>
              </p:ext>
            </p:extLst>
          </p:nvPr>
        </p:nvGraphicFramePr>
        <p:xfrm>
          <a:off x="2589212" y="2133600"/>
          <a:ext cx="8915400" cy="377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1623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География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4143935"/>
              </p:ext>
            </p:extLst>
          </p:nvPr>
        </p:nvGraphicFramePr>
        <p:xfrm>
          <a:off x="2589213" y="2133600"/>
          <a:ext cx="8915400" cy="377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92103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Информатика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206757"/>
              </p:ext>
            </p:extLst>
          </p:nvPr>
        </p:nvGraphicFramePr>
        <p:xfrm>
          <a:off x="2589212" y="2117125"/>
          <a:ext cx="8915400" cy="377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95066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Физика 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1201996"/>
              </p:ext>
            </p:extLst>
          </p:nvPr>
        </p:nvGraphicFramePr>
        <p:xfrm>
          <a:off x="2589212" y="2133600"/>
          <a:ext cx="8915400" cy="377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15198432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</TotalTime>
  <Words>63</Words>
  <Application>Microsoft Office PowerPoint</Application>
  <PresentationFormat>Широкоэкранный</PresentationFormat>
  <Paragraphs>12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Century Gothic</vt:lpstr>
      <vt:lpstr>Times New Roman</vt:lpstr>
      <vt:lpstr>Wingdings 3</vt:lpstr>
      <vt:lpstr>Легкий дым</vt:lpstr>
      <vt:lpstr>Результаты выполнения региональных диагностических работ учащимися 8- х классов МБОУ гимназии имени Ф.К. Салманова</vt:lpstr>
      <vt:lpstr>Общая гистограмма выполнения РДР</vt:lpstr>
      <vt:lpstr>Биология</vt:lpstr>
      <vt:lpstr>География </vt:lpstr>
      <vt:lpstr>Информатика </vt:lpstr>
      <vt:lpstr>Физика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Результаты выполнения региональных диагностических работ учащимися 8- х классов МБОУ гимназии имени Ф.К. Салманова</dc:title>
  <dc:creator>Сафарова Марина Леонидовна</dc:creator>
  <cp:lastModifiedBy>Сафарова Марина Леонидовна</cp:lastModifiedBy>
  <cp:revision>2</cp:revision>
  <dcterms:created xsi:type="dcterms:W3CDTF">2019-06-21T11:10:55Z</dcterms:created>
  <dcterms:modified xsi:type="dcterms:W3CDTF">2019-06-21T11:27:40Z</dcterms:modified>
</cp:coreProperties>
</file>