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3.xml" ContentType="application/vnd.openxmlformats-officedocument.themeOverr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4.xml" ContentType="application/vnd.openxmlformats-officedocument.themeOverr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15.xml" ContentType="application/vnd.openxmlformats-officedocument.themeOverr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16.xml" ContentType="application/vnd.openxmlformats-officedocument.themeOverr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17.xml" ContentType="application/vnd.openxmlformats-officedocument.themeOverr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18.xml" ContentType="application/vnd.openxmlformats-officedocument.themeOverr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19.xml" ContentType="application/vnd.openxmlformats-officedocument.themeOverr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theme/themeOverride20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81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8" r:id="rId24"/>
    <p:sldId id="277" r:id="rId25"/>
    <p:sldId id="279" r:id="rId26"/>
    <p:sldId id="280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74" d="100"/>
          <a:sy n="74" d="100"/>
        </p:scale>
        <p:origin x="67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_____Microsoft_Excel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_____Microsoft_Excel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_____Microsoft_Excel10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_____Microsoft_Excel11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package" Target="../embeddings/_____Microsoft_Excel12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package" Target="../embeddings/_____Microsoft_Excel13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package" Target="../embeddings/_____Microsoft_Excel14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package" Target="../embeddings/_____Microsoft_Excel15.xlsx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package" Target="../embeddings/_____Microsoft_Excel16.xlsx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8.xm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package" Target="../embeddings/_____Microsoft_Excel17.xlsx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9.xm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package" Target="../embeddings/_____Microsoft_Excel18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_____Microsoft_Excel1.xlsx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0.xml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package" Target="../embeddings/_____Microsoft_Excel19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_____Microsoft_Excel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_____Microsoft_Excel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/>
              <a:t>Результаты промежуточной аттестации за 2019-2020 учебный год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Лист1!$B$2:$B$3</c:f>
              <c:strCache>
                <c:ptCount val="2"/>
                <c:pt idx="0">
                  <c:v>  % успеваемости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Лист1!$A$4:$A$7</c:f>
              <c:strCache>
                <c:ptCount val="4"/>
                <c:pt idx="0">
                  <c:v>2 классы</c:v>
                </c:pt>
                <c:pt idx="1">
                  <c:v>3 классы</c:v>
                </c:pt>
                <c:pt idx="2">
                  <c:v>4 классы</c:v>
                </c:pt>
                <c:pt idx="3">
                  <c:v>уровень начального общего образования</c:v>
                </c:pt>
              </c:strCache>
            </c:strRef>
          </c:cat>
          <c:val>
            <c:numRef>
              <c:f>Лист1!$B$4:$B$7</c:f>
              <c:numCache>
                <c:formatCode>General</c:formatCode>
                <c:ptCount val="4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B1-487E-BA0F-A059E342D098}"/>
            </c:ext>
          </c:extLst>
        </c:ser>
        <c:ser>
          <c:idx val="1"/>
          <c:order val="1"/>
          <c:tx>
            <c:strRef>
              <c:f>Лист1!$C$2:$C$3</c:f>
              <c:strCache>
                <c:ptCount val="2"/>
                <c:pt idx="0">
                  <c:v>  % качества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Лист1!$A$4:$A$7</c:f>
              <c:strCache>
                <c:ptCount val="4"/>
                <c:pt idx="0">
                  <c:v>2 классы</c:v>
                </c:pt>
                <c:pt idx="1">
                  <c:v>3 классы</c:v>
                </c:pt>
                <c:pt idx="2">
                  <c:v>4 классы</c:v>
                </c:pt>
                <c:pt idx="3">
                  <c:v>уровень начального общего образования</c:v>
                </c:pt>
              </c:strCache>
            </c:strRef>
          </c:cat>
          <c:val>
            <c:numRef>
              <c:f>Лист1!$C$4:$C$7</c:f>
              <c:numCache>
                <c:formatCode>0</c:formatCode>
                <c:ptCount val="4"/>
                <c:pt idx="0">
                  <c:v>93.793103448275858</c:v>
                </c:pt>
                <c:pt idx="1">
                  <c:v>87.5</c:v>
                </c:pt>
                <c:pt idx="2">
                  <c:v>90.476190476190482</c:v>
                </c:pt>
                <c:pt idx="3">
                  <c:v>90.654205607476641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6B1-487E-BA0F-A059E342D0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33140552"/>
        <c:axId val="432774928"/>
      </c:barChart>
      <c:catAx>
        <c:axId val="433140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32774928"/>
        <c:crosses val="autoZero"/>
        <c:auto val="1"/>
        <c:lblAlgn val="ctr"/>
        <c:lblOffset val="100"/>
        <c:noMultiLvlLbl val="0"/>
      </c:catAx>
      <c:valAx>
        <c:axId val="43277492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33140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 b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400">
                <a:solidFill>
                  <a:schemeClr val="tx1"/>
                </a:solidFill>
              </a:rPr>
              <a:t>результаты ВПР в 8-х классах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свод!$F$4</c:f>
              <c:strCache>
                <c:ptCount val="1"/>
                <c:pt idx="0">
                  <c:v>обществознание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свод!$A$5:$A$10</c:f>
              <c:strCache>
                <c:ptCount val="6"/>
                <c:pt idx="0">
                  <c:v>5</c:v>
                </c:pt>
                <c:pt idx="1">
                  <c:v>4</c:v>
                </c:pt>
                <c:pt idx="2">
                  <c:v>3</c:v>
                </c:pt>
                <c:pt idx="3">
                  <c:v>2</c:v>
                </c:pt>
                <c:pt idx="4">
                  <c:v>% качества</c:v>
                </c:pt>
                <c:pt idx="5">
                  <c:v>% успеваемости</c:v>
                </c:pt>
              </c:strCache>
            </c:strRef>
          </c:cat>
          <c:val>
            <c:numRef>
              <c:f>свод!$F$5:$F$10</c:f>
              <c:numCache>
                <c:formatCode>General</c:formatCode>
                <c:ptCount val="6"/>
                <c:pt idx="0">
                  <c:v>0</c:v>
                </c:pt>
                <c:pt idx="1">
                  <c:v>46</c:v>
                </c:pt>
                <c:pt idx="2">
                  <c:v>40</c:v>
                </c:pt>
                <c:pt idx="3">
                  <c:v>0</c:v>
                </c:pt>
                <c:pt idx="4" formatCode="0">
                  <c:v>53.488372093023258</c:v>
                </c:pt>
                <c:pt idx="5" formatCode="0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56-413C-ADBD-173E15662A0F}"/>
            </c:ext>
          </c:extLst>
        </c:ser>
        <c:ser>
          <c:idx val="1"/>
          <c:order val="1"/>
          <c:tx>
            <c:strRef>
              <c:f>свод!$G$4</c:f>
              <c:strCache>
                <c:ptCount val="1"/>
                <c:pt idx="0">
                  <c:v>биология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свод!$A$5:$A$10</c:f>
              <c:strCache>
                <c:ptCount val="6"/>
                <c:pt idx="0">
                  <c:v>5</c:v>
                </c:pt>
                <c:pt idx="1">
                  <c:v>4</c:v>
                </c:pt>
                <c:pt idx="2">
                  <c:v>3</c:v>
                </c:pt>
                <c:pt idx="3">
                  <c:v>2</c:v>
                </c:pt>
                <c:pt idx="4">
                  <c:v>% качества</c:v>
                </c:pt>
                <c:pt idx="5">
                  <c:v>% успеваемости</c:v>
                </c:pt>
              </c:strCache>
            </c:strRef>
          </c:cat>
          <c:val>
            <c:numRef>
              <c:f>свод!$G$5:$G$10</c:f>
              <c:numCache>
                <c:formatCode>General</c:formatCode>
                <c:ptCount val="6"/>
                <c:pt idx="0">
                  <c:v>0</c:v>
                </c:pt>
                <c:pt idx="1">
                  <c:v>39</c:v>
                </c:pt>
                <c:pt idx="2">
                  <c:v>45</c:v>
                </c:pt>
                <c:pt idx="3">
                  <c:v>3</c:v>
                </c:pt>
                <c:pt idx="4" formatCode="0">
                  <c:v>44.827586206896555</c:v>
                </c:pt>
                <c:pt idx="5" formatCode="0">
                  <c:v>96.551724137931032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656-413C-ADBD-173E15662A0F}"/>
            </c:ext>
          </c:extLst>
        </c:ser>
        <c:ser>
          <c:idx val="2"/>
          <c:order val="2"/>
          <c:tx>
            <c:strRef>
              <c:f>свод!$H$4</c:f>
              <c:strCache>
                <c:ptCount val="1"/>
                <c:pt idx="0">
                  <c:v>история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свод!$A$5:$A$10</c:f>
              <c:strCache>
                <c:ptCount val="6"/>
                <c:pt idx="0">
                  <c:v>5</c:v>
                </c:pt>
                <c:pt idx="1">
                  <c:v>4</c:v>
                </c:pt>
                <c:pt idx="2">
                  <c:v>3</c:v>
                </c:pt>
                <c:pt idx="3">
                  <c:v>2</c:v>
                </c:pt>
                <c:pt idx="4">
                  <c:v>% качества</c:v>
                </c:pt>
                <c:pt idx="5">
                  <c:v>% успеваемости</c:v>
                </c:pt>
              </c:strCache>
            </c:strRef>
          </c:cat>
          <c:val>
            <c:numRef>
              <c:f>свод!$H$5:$H$10</c:f>
              <c:numCache>
                <c:formatCode>General</c:formatCode>
                <c:ptCount val="6"/>
                <c:pt idx="0">
                  <c:v>3</c:v>
                </c:pt>
                <c:pt idx="1">
                  <c:v>40</c:v>
                </c:pt>
                <c:pt idx="2">
                  <c:v>44</c:v>
                </c:pt>
                <c:pt idx="3">
                  <c:v>4</c:v>
                </c:pt>
                <c:pt idx="4" formatCode="0">
                  <c:v>47.252747252747255</c:v>
                </c:pt>
                <c:pt idx="5" formatCode="0">
                  <c:v>95.604395604395606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656-413C-ADBD-173E15662A0F}"/>
            </c:ext>
          </c:extLst>
        </c:ser>
        <c:ser>
          <c:idx val="3"/>
          <c:order val="3"/>
          <c:tx>
            <c:strRef>
              <c:f>свод!$I$4</c:f>
              <c:strCache>
                <c:ptCount val="1"/>
                <c:pt idx="0">
                  <c:v>география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свод!$A$5:$A$10</c:f>
              <c:strCache>
                <c:ptCount val="6"/>
                <c:pt idx="0">
                  <c:v>5</c:v>
                </c:pt>
                <c:pt idx="1">
                  <c:v>4</c:v>
                </c:pt>
                <c:pt idx="2">
                  <c:v>3</c:v>
                </c:pt>
                <c:pt idx="3">
                  <c:v>2</c:v>
                </c:pt>
                <c:pt idx="4">
                  <c:v>% качества</c:v>
                </c:pt>
                <c:pt idx="5">
                  <c:v>% успеваемости</c:v>
                </c:pt>
              </c:strCache>
            </c:strRef>
          </c:cat>
          <c:val>
            <c:numRef>
              <c:f>свод!$I$5:$I$10</c:f>
              <c:numCache>
                <c:formatCode>General</c:formatCode>
                <c:ptCount val="6"/>
                <c:pt idx="0">
                  <c:v>10</c:v>
                </c:pt>
                <c:pt idx="1">
                  <c:v>32</c:v>
                </c:pt>
                <c:pt idx="2">
                  <c:v>49</c:v>
                </c:pt>
                <c:pt idx="3">
                  <c:v>0</c:v>
                </c:pt>
                <c:pt idx="4" formatCode="0">
                  <c:v>46.153846153846153</c:v>
                </c:pt>
                <c:pt idx="5" formatCode="0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656-413C-ADBD-173E15662A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56404168"/>
        <c:axId val="456402528"/>
      </c:barChart>
      <c:catAx>
        <c:axId val="456404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56402528"/>
        <c:crosses val="autoZero"/>
        <c:auto val="1"/>
        <c:lblAlgn val="ctr"/>
        <c:lblOffset val="100"/>
        <c:noMultiLvlLbl val="0"/>
      </c:catAx>
      <c:valAx>
        <c:axId val="45640252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56404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>
                <a:solidFill>
                  <a:schemeClr val="tx1"/>
                </a:solidFill>
              </a:rPr>
              <a:t>результаты ВПР по математике в 9 классах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Лист2!$A$4:$A$11</c:f>
              <c:strCache>
                <c:ptCount val="8"/>
                <c:pt idx="0">
                  <c:v>всего писали</c:v>
                </c:pt>
                <c:pt idx="1">
                  <c:v>"2"</c:v>
                </c:pt>
                <c:pt idx="2">
                  <c:v>"3"</c:v>
                </c:pt>
                <c:pt idx="3">
                  <c:v>"4"</c:v>
                </c:pt>
                <c:pt idx="4">
                  <c:v>"5"</c:v>
                </c:pt>
                <c:pt idx="5">
                  <c:v>% писавших работу</c:v>
                </c:pt>
                <c:pt idx="6">
                  <c:v>%У</c:v>
                </c:pt>
                <c:pt idx="7">
                  <c:v>%К</c:v>
                </c:pt>
              </c:strCache>
            </c:strRef>
          </c:cat>
          <c:val>
            <c:numRef>
              <c:f>Лист2!$B$4:$B$11</c:f>
              <c:numCache>
                <c:formatCode>0</c:formatCode>
                <c:ptCount val="8"/>
                <c:pt idx="0">
                  <c:v>87</c:v>
                </c:pt>
                <c:pt idx="1">
                  <c:v>1</c:v>
                </c:pt>
                <c:pt idx="2">
                  <c:v>76</c:v>
                </c:pt>
                <c:pt idx="3">
                  <c:v>10</c:v>
                </c:pt>
                <c:pt idx="4">
                  <c:v>0</c:v>
                </c:pt>
                <c:pt idx="5">
                  <c:v>81.308411214953267</c:v>
                </c:pt>
                <c:pt idx="6">
                  <c:v>98.850574712643677</c:v>
                </c:pt>
                <c:pt idx="7">
                  <c:v>11.494252873563218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B6-4826-A2C9-598C1B7F6D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6045080"/>
        <c:axId val="376045408"/>
      </c:barChart>
      <c:catAx>
        <c:axId val="376045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76045408"/>
        <c:crosses val="autoZero"/>
        <c:auto val="1"/>
        <c:lblAlgn val="ctr"/>
        <c:lblOffset val="100"/>
        <c:noMultiLvlLbl val="0"/>
      </c:catAx>
      <c:valAx>
        <c:axId val="376045408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376045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ВПР по русскому языку в 9 классах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Лист2!$A$4:$A$11</c:f>
              <c:strCache>
                <c:ptCount val="8"/>
                <c:pt idx="0">
                  <c:v>всего писали</c:v>
                </c:pt>
                <c:pt idx="1">
                  <c:v>"2"</c:v>
                </c:pt>
                <c:pt idx="2">
                  <c:v>"3"</c:v>
                </c:pt>
                <c:pt idx="3">
                  <c:v>"4"</c:v>
                </c:pt>
                <c:pt idx="4">
                  <c:v>"5"</c:v>
                </c:pt>
                <c:pt idx="5">
                  <c:v>% писавших работу</c:v>
                </c:pt>
                <c:pt idx="6">
                  <c:v>%У</c:v>
                </c:pt>
                <c:pt idx="7">
                  <c:v>%К</c:v>
                </c:pt>
              </c:strCache>
            </c:strRef>
          </c:cat>
          <c:val>
            <c:numRef>
              <c:f>Лист2!$C$4:$C$11</c:f>
              <c:numCache>
                <c:formatCode>0</c:formatCode>
                <c:ptCount val="8"/>
                <c:pt idx="0" formatCode="General">
                  <c:v>84</c:v>
                </c:pt>
                <c:pt idx="1">
                  <c:v>15</c:v>
                </c:pt>
                <c:pt idx="2">
                  <c:v>24</c:v>
                </c:pt>
                <c:pt idx="3">
                  <c:v>39</c:v>
                </c:pt>
                <c:pt idx="4">
                  <c:v>6</c:v>
                </c:pt>
                <c:pt idx="5">
                  <c:v>78.504672897196258</c:v>
                </c:pt>
                <c:pt idx="6">
                  <c:v>82.142857142857139</c:v>
                </c:pt>
                <c:pt idx="7">
                  <c:v>53.571428571428569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92-4C48-8A33-4D89CB80B2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9286536"/>
        <c:axId val="419286864"/>
      </c:barChart>
      <c:catAx>
        <c:axId val="419286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19286864"/>
        <c:crosses val="autoZero"/>
        <c:auto val="1"/>
        <c:lblAlgn val="ctr"/>
        <c:lblOffset val="100"/>
        <c:noMultiLvlLbl val="0"/>
      </c:catAx>
      <c:valAx>
        <c:axId val="4192868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19286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ru-RU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/>
              <a:t>результаты ВПР по истории в 9 классах</a:t>
            </a:r>
          </a:p>
        </c:rich>
      </c:tx>
      <c:layout>
        <c:manualLayout>
          <c:xMode val="edge"/>
          <c:yMode val="edge"/>
          <c:x val="0.2920379246072502"/>
          <c:y val="2.318320791711017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Лист2!$A$4:$A$11</c:f>
              <c:strCache>
                <c:ptCount val="8"/>
                <c:pt idx="0">
                  <c:v>всего писали</c:v>
                </c:pt>
                <c:pt idx="1">
                  <c:v>"2"</c:v>
                </c:pt>
                <c:pt idx="2">
                  <c:v>"3"</c:v>
                </c:pt>
                <c:pt idx="3">
                  <c:v>"4"</c:v>
                </c:pt>
                <c:pt idx="4">
                  <c:v>"5"</c:v>
                </c:pt>
                <c:pt idx="5">
                  <c:v>% писавших работу</c:v>
                </c:pt>
                <c:pt idx="6">
                  <c:v>%У</c:v>
                </c:pt>
                <c:pt idx="7">
                  <c:v>%К</c:v>
                </c:pt>
              </c:strCache>
            </c:strRef>
          </c:cat>
          <c:val>
            <c:numRef>
              <c:f>Лист2!$D$4:$D$11</c:f>
              <c:numCache>
                <c:formatCode>General</c:formatCode>
                <c:ptCount val="8"/>
                <c:pt idx="0">
                  <c:v>80</c:v>
                </c:pt>
                <c:pt idx="1">
                  <c:v>12</c:v>
                </c:pt>
                <c:pt idx="2">
                  <c:v>35</c:v>
                </c:pt>
                <c:pt idx="3">
                  <c:v>32</c:v>
                </c:pt>
                <c:pt idx="4">
                  <c:v>1</c:v>
                </c:pt>
                <c:pt idx="5" formatCode="0">
                  <c:v>74.766355140186917</c:v>
                </c:pt>
                <c:pt idx="6" formatCode="0">
                  <c:v>85</c:v>
                </c:pt>
                <c:pt idx="7" formatCode="0">
                  <c:v>41.25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F5-46E0-9C88-5466A7455E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76041800"/>
        <c:axId val="376042456"/>
      </c:barChart>
      <c:catAx>
        <c:axId val="3760418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76042456"/>
        <c:crosses val="autoZero"/>
        <c:auto val="1"/>
        <c:lblAlgn val="ctr"/>
        <c:lblOffset val="100"/>
        <c:noMultiLvlLbl val="0"/>
      </c:catAx>
      <c:valAx>
        <c:axId val="3760424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76041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/>
              <a:t>результаты ВПР по биологии в 9 классах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Лист2!$A$4:$A$11</c:f>
              <c:strCache>
                <c:ptCount val="8"/>
                <c:pt idx="0">
                  <c:v>всего писали</c:v>
                </c:pt>
                <c:pt idx="1">
                  <c:v>"2"</c:v>
                </c:pt>
                <c:pt idx="2">
                  <c:v>"3"</c:v>
                </c:pt>
                <c:pt idx="3">
                  <c:v>"4"</c:v>
                </c:pt>
                <c:pt idx="4">
                  <c:v>"5"</c:v>
                </c:pt>
                <c:pt idx="5">
                  <c:v>% писавших работу</c:v>
                </c:pt>
                <c:pt idx="6">
                  <c:v>%У</c:v>
                </c:pt>
                <c:pt idx="7">
                  <c:v>%К</c:v>
                </c:pt>
              </c:strCache>
            </c:strRef>
          </c:cat>
          <c:val>
            <c:numRef>
              <c:f>Лист2!$E$4:$E$11</c:f>
              <c:numCache>
                <c:formatCode>General</c:formatCode>
                <c:ptCount val="8"/>
                <c:pt idx="0">
                  <c:v>84</c:v>
                </c:pt>
                <c:pt idx="1">
                  <c:v>0</c:v>
                </c:pt>
                <c:pt idx="2">
                  <c:v>43</c:v>
                </c:pt>
                <c:pt idx="3">
                  <c:v>38</c:v>
                </c:pt>
                <c:pt idx="4">
                  <c:v>3</c:v>
                </c:pt>
                <c:pt idx="5" formatCode="0">
                  <c:v>78.504672897196258</c:v>
                </c:pt>
                <c:pt idx="6" formatCode="0">
                  <c:v>100</c:v>
                </c:pt>
                <c:pt idx="7" formatCode="0">
                  <c:v>48.80952380952381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81-40B5-9B05-216FA7535C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2184336"/>
        <c:axId val="412185320"/>
      </c:barChart>
      <c:catAx>
        <c:axId val="412184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12185320"/>
        <c:crosses val="autoZero"/>
        <c:auto val="1"/>
        <c:lblAlgn val="ctr"/>
        <c:lblOffset val="100"/>
        <c:noMultiLvlLbl val="0"/>
      </c:catAx>
      <c:valAx>
        <c:axId val="4121853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12184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80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800"/>
              <a:t>результаты ВПР по географии в 9 классах</a:t>
            </a:r>
          </a:p>
        </c:rich>
      </c:tx>
      <c:layout>
        <c:manualLayout>
          <c:xMode val="edge"/>
          <c:yMode val="edge"/>
          <c:x val="0.29469065008178325"/>
          <c:y val="2.851536093540689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80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Лист2!$A$4:$A$11</c:f>
              <c:strCache>
                <c:ptCount val="8"/>
                <c:pt idx="0">
                  <c:v>всего писали</c:v>
                </c:pt>
                <c:pt idx="1">
                  <c:v>"2"</c:v>
                </c:pt>
                <c:pt idx="2">
                  <c:v>"3"</c:v>
                </c:pt>
                <c:pt idx="3">
                  <c:v>"4"</c:v>
                </c:pt>
                <c:pt idx="4">
                  <c:v>"5"</c:v>
                </c:pt>
                <c:pt idx="5">
                  <c:v>% писавших работу</c:v>
                </c:pt>
                <c:pt idx="6">
                  <c:v>%У</c:v>
                </c:pt>
                <c:pt idx="7">
                  <c:v>%К</c:v>
                </c:pt>
              </c:strCache>
            </c:strRef>
          </c:cat>
          <c:val>
            <c:numRef>
              <c:f>Лист2!$F$4:$F$11</c:f>
              <c:numCache>
                <c:formatCode>General</c:formatCode>
                <c:ptCount val="8"/>
                <c:pt idx="0">
                  <c:v>85</c:v>
                </c:pt>
                <c:pt idx="1">
                  <c:v>1</c:v>
                </c:pt>
                <c:pt idx="2">
                  <c:v>75</c:v>
                </c:pt>
                <c:pt idx="3">
                  <c:v>9</c:v>
                </c:pt>
                <c:pt idx="4">
                  <c:v>0</c:v>
                </c:pt>
                <c:pt idx="5" formatCode="0">
                  <c:v>79.43925233644859</c:v>
                </c:pt>
                <c:pt idx="6" formatCode="0">
                  <c:v>98.82352941176471</c:v>
                </c:pt>
                <c:pt idx="7" formatCode="0">
                  <c:v>10.588235294117647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9B-44D0-8630-1939FAB453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10326528"/>
        <c:axId val="410325544"/>
      </c:barChart>
      <c:catAx>
        <c:axId val="4103265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10325544"/>
        <c:crosses val="autoZero"/>
        <c:auto val="1"/>
        <c:lblAlgn val="ctr"/>
        <c:lblOffset val="100"/>
        <c:noMultiLvlLbl val="0"/>
      </c:catAx>
      <c:valAx>
        <c:axId val="4103255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10326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/>
              <a:t>результаты ВПР по обществознанию в 9 классах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Лист2!$A$4:$A$11</c:f>
              <c:strCache>
                <c:ptCount val="8"/>
                <c:pt idx="0">
                  <c:v>всего писали</c:v>
                </c:pt>
                <c:pt idx="1">
                  <c:v>"2"</c:v>
                </c:pt>
                <c:pt idx="2">
                  <c:v>"3"</c:v>
                </c:pt>
                <c:pt idx="3">
                  <c:v>"4"</c:v>
                </c:pt>
                <c:pt idx="4">
                  <c:v>"5"</c:v>
                </c:pt>
                <c:pt idx="5">
                  <c:v>% писавших работу</c:v>
                </c:pt>
                <c:pt idx="6">
                  <c:v>%У</c:v>
                </c:pt>
                <c:pt idx="7">
                  <c:v>%К</c:v>
                </c:pt>
              </c:strCache>
            </c:strRef>
          </c:cat>
          <c:val>
            <c:numRef>
              <c:f>Лист2!$G$4:$G$11</c:f>
              <c:numCache>
                <c:formatCode>General</c:formatCode>
                <c:ptCount val="8"/>
                <c:pt idx="0">
                  <c:v>88</c:v>
                </c:pt>
                <c:pt idx="1">
                  <c:v>13</c:v>
                </c:pt>
                <c:pt idx="2">
                  <c:v>60</c:v>
                </c:pt>
                <c:pt idx="3">
                  <c:v>13</c:v>
                </c:pt>
                <c:pt idx="4">
                  <c:v>2</c:v>
                </c:pt>
                <c:pt idx="5" formatCode="0">
                  <c:v>82.242990654205599</c:v>
                </c:pt>
                <c:pt idx="6" formatCode="0">
                  <c:v>85.227272727272734</c:v>
                </c:pt>
                <c:pt idx="7" formatCode="0">
                  <c:v>17.045454545454543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10-4949-A955-D96F6BE1C7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09918912"/>
        <c:axId val="409914976"/>
      </c:barChart>
      <c:catAx>
        <c:axId val="4099189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09914976"/>
        <c:crosses val="autoZero"/>
        <c:auto val="1"/>
        <c:lblAlgn val="ctr"/>
        <c:lblOffset val="100"/>
        <c:noMultiLvlLbl val="0"/>
      </c:catAx>
      <c:valAx>
        <c:axId val="4099149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09918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/>
              <a:t>результаты ВПР по физике в 9 классах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Лист2!$A$4:$A$11</c:f>
              <c:strCache>
                <c:ptCount val="8"/>
                <c:pt idx="0">
                  <c:v>всего писали</c:v>
                </c:pt>
                <c:pt idx="1">
                  <c:v>"2"</c:v>
                </c:pt>
                <c:pt idx="2">
                  <c:v>"3"</c:v>
                </c:pt>
                <c:pt idx="3">
                  <c:v>"4"</c:v>
                </c:pt>
                <c:pt idx="4">
                  <c:v>"5"</c:v>
                </c:pt>
                <c:pt idx="5">
                  <c:v>% писавших работу</c:v>
                </c:pt>
                <c:pt idx="6">
                  <c:v>%У</c:v>
                </c:pt>
                <c:pt idx="7">
                  <c:v>%К</c:v>
                </c:pt>
              </c:strCache>
            </c:strRef>
          </c:cat>
          <c:val>
            <c:numRef>
              <c:f>Лист2!$H$4:$H$11</c:f>
              <c:numCache>
                <c:formatCode>General</c:formatCode>
                <c:ptCount val="8"/>
                <c:pt idx="0">
                  <c:v>84</c:v>
                </c:pt>
                <c:pt idx="1">
                  <c:v>2</c:v>
                </c:pt>
                <c:pt idx="2">
                  <c:v>30</c:v>
                </c:pt>
                <c:pt idx="3">
                  <c:v>41</c:v>
                </c:pt>
                <c:pt idx="4">
                  <c:v>11</c:v>
                </c:pt>
                <c:pt idx="5" formatCode="0">
                  <c:v>78.504672897196258</c:v>
                </c:pt>
                <c:pt idx="6" formatCode="0">
                  <c:v>97.61904761904762</c:v>
                </c:pt>
                <c:pt idx="7" formatCode="0">
                  <c:v>61.904761904761905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38-4431-88E3-0CD34E2A5E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1577776"/>
        <c:axId val="371579088"/>
      </c:barChart>
      <c:catAx>
        <c:axId val="371577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71579088"/>
        <c:crosses val="autoZero"/>
        <c:auto val="1"/>
        <c:lblAlgn val="ctr"/>
        <c:lblOffset val="100"/>
        <c:noMultiLvlLbl val="0"/>
      </c:catAx>
      <c:valAx>
        <c:axId val="3715790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71577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/>
              <a:t>результаты ВПР по химии в 9 классах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Лист2!$A$4:$A$11</c:f>
              <c:strCache>
                <c:ptCount val="8"/>
                <c:pt idx="0">
                  <c:v>всего писали</c:v>
                </c:pt>
                <c:pt idx="1">
                  <c:v>"2"</c:v>
                </c:pt>
                <c:pt idx="2">
                  <c:v>"3"</c:v>
                </c:pt>
                <c:pt idx="3">
                  <c:v>"4"</c:v>
                </c:pt>
                <c:pt idx="4">
                  <c:v>"5"</c:v>
                </c:pt>
                <c:pt idx="5">
                  <c:v>% писавших работу</c:v>
                </c:pt>
                <c:pt idx="6">
                  <c:v>%У</c:v>
                </c:pt>
                <c:pt idx="7">
                  <c:v>%К</c:v>
                </c:pt>
              </c:strCache>
            </c:strRef>
          </c:cat>
          <c:val>
            <c:numRef>
              <c:f>Лист2!$I$4:$I$11</c:f>
              <c:numCache>
                <c:formatCode>General</c:formatCode>
                <c:ptCount val="8"/>
                <c:pt idx="0">
                  <c:v>88</c:v>
                </c:pt>
                <c:pt idx="1">
                  <c:v>0</c:v>
                </c:pt>
                <c:pt idx="2">
                  <c:v>10</c:v>
                </c:pt>
                <c:pt idx="3">
                  <c:v>43</c:v>
                </c:pt>
                <c:pt idx="4">
                  <c:v>35</c:v>
                </c:pt>
                <c:pt idx="5" formatCode="0">
                  <c:v>82.242990654205599</c:v>
                </c:pt>
                <c:pt idx="6" formatCode="0">
                  <c:v>100</c:v>
                </c:pt>
                <c:pt idx="7" formatCode="0">
                  <c:v>88.63636363636364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D4-49FD-9752-5BC206B4C5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2795200"/>
        <c:axId val="412791592"/>
      </c:barChart>
      <c:catAx>
        <c:axId val="412795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12791592"/>
        <c:crosses val="autoZero"/>
        <c:auto val="1"/>
        <c:lblAlgn val="ctr"/>
        <c:lblOffset val="100"/>
        <c:noMultiLvlLbl val="0"/>
      </c:catAx>
      <c:valAx>
        <c:axId val="4127915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12795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4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cap="all" spc="15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/>
              <a:t>кривая качества по предметам </a:t>
            </a:r>
          </a:p>
          <a:p>
            <a:pPr>
              <a:defRPr/>
            </a:pPr>
            <a:r>
              <a:rPr lang="ru-RU"/>
              <a:t>по результатам ВПР в 9- классах </a:t>
            </a:r>
          </a:p>
          <a:p>
            <a:pPr>
              <a:defRPr/>
            </a:pPr>
            <a:r>
              <a:rPr lang="ru-RU"/>
              <a:t>в начале 2020-2021 учебного года 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cap="all" spc="15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Лист2!$A$11</c:f>
              <c:strCache>
                <c:ptCount val="1"/>
                <c:pt idx="0">
                  <c:v>%К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 w="9525">
              <a:solidFill>
                <a:schemeClr val="tx1"/>
              </a:solidFill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>
                      <a:noFill/>
                    </a:ln>
                    <a:effectLst/>
                  </c:spPr>
                </c15:leaderLines>
              </c:ext>
            </c:extLst>
          </c:dLbls>
          <c:cat>
            <c:strRef>
              <c:f>Лист2!$B$2:$I$2</c:f>
              <c:strCache>
                <c:ptCount val="8"/>
                <c:pt idx="0">
                  <c:v>математика</c:v>
                </c:pt>
                <c:pt idx="1">
                  <c:v>русский</c:v>
                </c:pt>
                <c:pt idx="2">
                  <c:v>история</c:v>
                </c:pt>
                <c:pt idx="3">
                  <c:v>биология</c:v>
                </c:pt>
                <c:pt idx="4">
                  <c:v>география</c:v>
                </c:pt>
                <c:pt idx="5">
                  <c:v>обществознание</c:v>
                </c:pt>
                <c:pt idx="6">
                  <c:v>физика</c:v>
                </c:pt>
                <c:pt idx="7">
                  <c:v>химия</c:v>
                </c:pt>
              </c:strCache>
            </c:strRef>
          </c:cat>
          <c:val>
            <c:numRef>
              <c:f>Лист2!$B$11:$I$11</c:f>
              <c:numCache>
                <c:formatCode>0</c:formatCode>
                <c:ptCount val="8"/>
                <c:pt idx="0">
                  <c:v>11.494252873563218</c:v>
                </c:pt>
                <c:pt idx="1">
                  <c:v>53.571428571428569</c:v>
                </c:pt>
                <c:pt idx="2">
                  <c:v>41.25</c:v>
                </c:pt>
                <c:pt idx="3">
                  <c:v>48.80952380952381</c:v>
                </c:pt>
                <c:pt idx="4">
                  <c:v>10.588235294117647</c:v>
                </c:pt>
                <c:pt idx="5">
                  <c:v>17.045454545454543</c:v>
                </c:pt>
                <c:pt idx="6">
                  <c:v>61.904761904761905</c:v>
                </c:pt>
                <c:pt idx="7">
                  <c:v>88.63636363636364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76-48FB-B82D-931869ACB9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520429536"/>
        <c:axId val="520430192"/>
      </c:barChart>
      <c:catAx>
        <c:axId val="520429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20430192"/>
        <c:crosses val="autoZero"/>
        <c:auto val="1"/>
        <c:lblAlgn val="ctr"/>
        <c:lblOffset val="100"/>
        <c:noMultiLvlLbl val="0"/>
      </c:catAx>
      <c:valAx>
        <c:axId val="520430192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520429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/>
              <a:t>
Результаты промежуточной аттестации за 2019-2020 учебный год
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Лист1!$B$2</c:f>
              <c:strCache>
                <c:ptCount val="1"/>
                <c:pt idx="0">
                  <c:v>  % успеваемости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Лист1!$A$8:$A$13</c:f>
              <c:strCache>
                <c:ptCount val="6"/>
                <c:pt idx="0">
                  <c:v>5 клаcсы</c:v>
                </c:pt>
                <c:pt idx="1">
                  <c:v>6 классы</c:v>
                </c:pt>
                <c:pt idx="2">
                  <c:v>7 классы</c:v>
                </c:pt>
                <c:pt idx="3">
                  <c:v>8 классы</c:v>
                </c:pt>
                <c:pt idx="4">
                  <c:v>9 классы</c:v>
                </c:pt>
                <c:pt idx="5">
                  <c:v>уровень основного общего образования</c:v>
                </c:pt>
              </c:strCache>
            </c:strRef>
          </c:cat>
          <c:val>
            <c:numRef>
              <c:f>Лист1!$B$8:$B$13</c:f>
              <c:numCache>
                <c:formatCode>General</c:formatCode>
                <c:ptCount val="6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9A-4840-817A-A7A6B7DF4F92}"/>
            </c:ext>
          </c:extLst>
        </c:ser>
        <c:ser>
          <c:idx val="1"/>
          <c:order val="1"/>
          <c:tx>
            <c:strRef>
              <c:f>Лист1!$C$2</c:f>
              <c:strCache>
                <c:ptCount val="1"/>
                <c:pt idx="0">
                  <c:v>  % качества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Лист1!$A$8:$A$13</c:f>
              <c:strCache>
                <c:ptCount val="6"/>
                <c:pt idx="0">
                  <c:v>5 клаcсы</c:v>
                </c:pt>
                <c:pt idx="1">
                  <c:v>6 классы</c:v>
                </c:pt>
                <c:pt idx="2">
                  <c:v>7 классы</c:v>
                </c:pt>
                <c:pt idx="3">
                  <c:v>8 классы</c:v>
                </c:pt>
                <c:pt idx="4">
                  <c:v>9 классы</c:v>
                </c:pt>
                <c:pt idx="5">
                  <c:v>уровень основного общего образования</c:v>
                </c:pt>
              </c:strCache>
            </c:strRef>
          </c:cat>
          <c:val>
            <c:numRef>
              <c:f>Лист1!$C$8:$C$13</c:f>
              <c:numCache>
                <c:formatCode>0</c:formatCode>
                <c:ptCount val="6"/>
                <c:pt idx="0">
                  <c:v>85.483870967741936</c:v>
                </c:pt>
                <c:pt idx="1">
                  <c:v>71.774193548387103</c:v>
                </c:pt>
                <c:pt idx="2">
                  <c:v>75.961538461538453</c:v>
                </c:pt>
                <c:pt idx="3">
                  <c:v>60.360360360360367</c:v>
                </c:pt>
                <c:pt idx="4">
                  <c:v>56.60377358490566</c:v>
                </c:pt>
                <c:pt idx="5">
                  <c:v>70.474516695957817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29A-4840-817A-A7A6B7DF4F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28940128"/>
        <c:axId val="432120704"/>
      </c:barChart>
      <c:catAx>
        <c:axId val="4289401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32120704"/>
        <c:crosses val="autoZero"/>
        <c:auto val="1"/>
        <c:lblAlgn val="ctr"/>
        <c:lblOffset val="100"/>
        <c:noMultiLvlLbl val="0"/>
      </c:catAx>
      <c:valAx>
        <c:axId val="43212070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28940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 b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4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/>
              <a:t>результаты региональных оценочных процедур в 10-х классах</a:t>
            </a:r>
          </a:p>
        </c:rich>
      </c:tx>
      <c:layout>
        <c:manualLayout>
          <c:xMode val="edge"/>
          <c:yMode val="edge"/>
          <c:x val="0.18972664224822741"/>
          <c:y val="3.252032520325203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spc="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Лист1!$F$2</c:f>
              <c:strCache>
                <c:ptCount val="1"/>
                <c:pt idx="0">
                  <c:v>% качества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Лист1!$A$3:$A$10</c:f>
              <c:strCache>
                <c:ptCount val="8"/>
                <c:pt idx="0">
                  <c:v>биология</c:v>
                </c:pt>
                <c:pt idx="1">
                  <c:v>информатика</c:v>
                </c:pt>
                <c:pt idx="2">
                  <c:v>история</c:v>
                </c:pt>
                <c:pt idx="3">
                  <c:v>математика</c:v>
                </c:pt>
                <c:pt idx="4">
                  <c:v>обществознание</c:v>
                </c:pt>
                <c:pt idx="5">
                  <c:v>русский язык</c:v>
                </c:pt>
                <c:pt idx="6">
                  <c:v>физика</c:v>
                </c:pt>
                <c:pt idx="7">
                  <c:v>химия</c:v>
                </c:pt>
              </c:strCache>
            </c:strRef>
          </c:cat>
          <c:val>
            <c:numRef>
              <c:f>Лист1!$F$3:$F$10</c:f>
              <c:numCache>
                <c:formatCode>0%</c:formatCode>
                <c:ptCount val="8"/>
                <c:pt idx="0">
                  <c:v>0.91666666666666663</c:v>
                </c:pt>
                <c:pt idx="1">
                  <c:v>0.91666666666666663</c:v>
                </c:pt>
                <c:pt idx="2">
                  <c:v>0.13043478260869565</c:v>
                </c:pt>
                <c:pt idx="3">
                  <c:v>0.5</c:v>
                </c:pt>
                <c:pt idx="4">
                  <c:v>0.5</c:v>
                </c:pt>
                <c:pt idx="5">
                  <c:v>0.72</c:v>
                </c:pt>
                <c:pt idx="6">
                  <c:v>0.33333333333333331</c:v>
                </c:pt>
                <c:pt idx="7">
                  <c:v>0.85714285714285721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A0-48B7-8C6E-1E1AD46157C0}"/>
            </c:ext>
          </c:extLst>
        </c:ser>
        <c:ser>
          <c:idx val="1"/>
          <c:order val="1"/>
          <c:tx>
            <c:strRef>
              <c:f>Лист1!$G$2</c:f>
              <c:strCache>
                <c:ptCount val="1"/>
                <c:pt idx="0">
                  <c:v>% успеваемости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Лист1!$A$3:$A$10</c:f>
              <c:strCache>
                <c:ptCount val="8"/>
                <c:pt idx="0">
                  <c:v>биология</c:v>
                </c:pt>
                <c:pt idx="1">
                  <c:v>информатика</c:v>
                </c:pt>
                <c:pt idx="2">
                  <c:v>история</c:v>
                </c:pt>
                <c:pt idx="3">
                  <c:v>математика</c:v>
                </c:pt>
                <c:pt idx="4">
                  <c:v>обществознание</c:v>
                </c:pt>
                <c:pt idx="5">
                  <c:v>русский язык</c:v>
                </c:pt>
                <c:pt idx="6">
                  <c:v>физика</c:v>
                </c:pt>
                <c:pt idx="7">
                  <c:v>химия</c:v>
                </c:pt>
              </c:strCache>
            </c:strRef>
          </c:cat>
          <c:val>
            <c:numRef>
              <c:f>Лист1!$G$3:$G$10</c:f>
              <c:numCache>
                <c:formatCode>0%</c:formatCode>
                <c:ptCount val="8"/>
                <c:pt idx="0">
                  <c:v>1</c:v>
                </c:pt>
                <c:pt idx="1">
                  <c:v>1</c:v>
                </c:pt>
                <c:pt idx="2">
                  <c:v>0.73913043478260876</c:v>
                </c:pt>
                <c:pt idx="3">
                  <c:v>0.90277777777777779</c:v>
                </c:pt>
                <c:pt idx="4">
                  <c:v>1</c:v>
                </c:pt>
                <c:pt idx="5">
                  <c:v>0.98666666666666658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AA0-48B7-8C6E-1E1AD46157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73462976"/>
        <c:axId val="473469864"/>
      </c:barChart>
      <c:catAx>
        <c:axId val="473462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73469864"/>
        <c:crosses val="autoZero"/>
        <c:auto val="1"/>
        <c:lblAlgn val="ctr"/>
        <c:lblOffset val="100"/>
        <c:noMultiLvlLbl val="0"/>
      </c:catAx>
      <c:valAx>
        <c:axId val="47346986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473462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/>
              <a:t>Результаты промежуточной аттестации за 2019-2020 учебный год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Лист1!$B$2</c:f>
              <c:strCache>
                <c:ptCount val="1"/>
                <c:pt idx="0">
                  <c:v>  % успеваемости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Лист1!$A$14:$A$16</c:f>
              <c:strCache>
                <c:ptCount val="3"/>
                <c:pt idx="0">
                  <c:v>10 классы</c:v>
                </c:pt>
                <c:pt idx="1">
                  <c:v>11 классы</c:v>
                </c:pt>
                <c:pt idx="2">
                  <c:v>уровень среднего общего образования</c:v>
                </c:pt>
              </c:strCache>
            </c:strRef>
          </c:cat>
          <c:val>
            <c:numRef>
              <c:f>Лист1!$B$14:$B$16</c:f>
              <c:numCache>
                <c:formatCode>General</c:formatCode>
                <c:ptCount val="3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C4-4587-9F1B-61F29EABDA0E}"/>
            </c:ext>
          </c:extLst>
        </c:ser>
        <c:ser>
          <c:idx val="1"/>
          <c:order val="1"/>
          <c:tx>
            <c:strRef>
              <c:f>Лист1!$C$2</c:f>
              <c:strCache>
                <c:ptCount val="1"/>
                <c:pt idx="0">
                  <c:v>  % качества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Лист1!$A$14:$A$16</c:f>
              <c:strCache>
                <c:ptCount val="3"/>
                <c:pt idx="0">
                  <c:v>10 классы</c:v>
                </c:pt>
                <c:pt idx="1">
                  <c:v>11 классы</c:v>
                </c:pt>
                <c:pt idx="2">
                  <c:v>уровень среднего общего образования</c:v>
                </c:pt>
              </c:strCache>
            </c:strRef>
          </c:cat>
          <c:val>
            <c:numRef>
              <c:f>Лист1!$C$14:$C$16</c:f>
              <c:numCache>
                <c:formatCode>0</c:formatCode>
                <c:ptCount val="3"/>
                <c:pt idx="0">
                  <c:v>87.5</c:v>
                </c:pt>
                <c:pt idx="1">
                  <c:v>73.239436619718319</c:v>
                </c:pt>
                <c:pt idx="2">
                  <c:v>80.794701986754973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FC4-4587-9F1B-61F29EABDA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33244960"/>
        <c:axId val="433243976"/>
      </c:barChart>
      <c:catAx>
        <c:axId val="433244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33243976"/>
        <c:crosses val="autoZero"/>
        <c:auto val="1"/>
        <c:lblAlgn val="ctr"/>
        <c:lblOffset val="100"/>
        <c:noMultiLvlLbl val="0"/>
      </c:catAx>
      <c:valAx>
        <c:axId val="43324397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33244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4168188215603484"/>
          <c:y val="0.92017535755668711"/>
          <c:w val="0.31663623568793031"/>
          <c:h val="7.982464244331283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/>
              <a:t>Результаты промежуточной аттестации за 2019-2020 учебный год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Лист1!$B$2</c:f>
              <c:strCache>
                <c:ptCount val="1"/>
                <c:pt idx="0">
                  <c:v>  % успеваемости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(Лист1!$A$7,Лист1!$A$13,Лист1!$A$16:$A$17)</c:f>
              <c:strCache>
                <c:ptCount val="4"/>
                <c:pt idx="0">
                  <c:v>уровень начального общего образования</c:v>
                </c:pt>
                <c:pt idx="1">
                  <c:v>уровень основного общего образования</c:v>
                </c:pt>
                <c:pt idx="2">
                  <c:v>уровень среднего общего образования</c:v>
                </c:pt>
                <c:pt idx="3">
                  <c:v>В целом по гимназии</c:v>
                </c:pt>
              </c:strCache>
            </c:strRef>
          </c:cat>
          <c:val>
            <c:numRef>
              <c:f>(Лист1!$B$7,Лист1!$B$13,Лист1!$B$16:$B$17)</c:f>
              <c:numCache>
                <c:formatCode>General</c:formatCode>
                <c:ptCount val="4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DA-4BD9-B287-1E3EC9B562A8}"/>
            </c:ext>
          </c:extLst>
        </c:ser>
        <c:ser>
          <c:idx val="1"/>
          <c:order val="1"/>
          <c:tx>
            <c:strRef>
              <c:f>Лист1!$C$2</c:f>
              <c:strCache>
                <c:ptCount val="1"/>
                <c:pt idx="0">
                  <c:v>  % качества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(Лист1!$A$7,Лист1!$A$13,Лист1!$A$16:$A$17)</c:f>
              <c:strCache>
                <c:ptCount val="4"/>
                <c:pt idx="0">
                  <c:v>уровень начального общего образования</c:v>
                </c:pt>
                <c:pt idx="1">
                  <c:v>уровень основного общего образования</c:v>
                </c:pt>
                <c:pt idx="2">
                  <c:v>уровень среднего общего образования</c:v>
                </c:pt>
                <c:pt idx="3">
                  <c:v>В целом по гимназии</c:v>
                </c:pt>
              </c:strCache>
            </c:strRef>
          </c:cat>
          <c:val>
            <c:numRef>
              <c:f>(Лист1!$C$7,Лист1!$C$13,Лист1!$C$16:$C$17)</c:f>
              <c:numCache>
                <c:formatCode>0</c:formatCode>
                <c:ptCount val="4"/>
                <c:pt idx="0">
                  <c:v>90.654205607476641</c:v>
                </c:pt>
                <c:pt idx="1">
                  <c:v>70.474516695957817</c:v>
                </c:pt>
                <c:pt idx="2">
                  <c:v>80.794701986754973</c:v>
                </c:pt>
                <c:pt idx="3">
                  <c:v>79.355400696864109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DDA-4BD9-B287-1E3EC9B562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20918688"/>
        <c:axId val="220922952"/>
      </c:barChart>
      <c:catAx>
        <c:axId val="2209186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20922952"/>
        <c:crosses val="autoZero"/>
        <c:auto val="1"/>
        <c:lblAlgn val="ctr"/>
        <c:lblOffset val="100"/>
        <c:noMultiLvlLbl val="0"/>
      </c:catAx>
      <c:valAx>
        <c:axId val="220922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20918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Лист1!$B$2</c:f>
              <c:strCache>
                <c:ptCount val="1"/>
                <c:pt idx="0">
                  <c:v>Усп. 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Лист1!$A$3:$A$13</c:f>
              <c:strCache>
                <c:ptCount val="11"/>
                <c:pt idx="0">
                  <c:v>2 классы</c:v>
                </c:pt>
                <c:pt idx="1">
                  <c:v>3 классы</c:v>
                </c:pt>
                <c:pt idx="2">
                  <c:v>4 классы</c:v>
                </c:pt>
                <c:pt idx="3">
                  <c:v>уровень начального общего образования</c:v>
                </c:pt>
                <c:pt idx="4">
                  <c:v>5 клаcсы</c:v>
                </c:pt>
                <c:pt idx="5">
                  <c:v>6 классы</c:v>
                </c:pt>
                <c:pt idx="6">
                  <c:v>7 классы</c:v>
                </c:pt>
                <c:pt idx="7">
                  <c:v>8 классы</c:v>
                </c:pt>
                <c:pt idx="8">
                  <c:v>9 классы</c:v>
                </c:pt>
                <c:pt idx="9">
                  <c:v>уровень основного общего образования</c:v>
                </c:pt>
                <c:pt idx="10">
                  <c:v>в целом по гимназии</c:v>
                </c:pt>
              </c:strCache>
            </c:strRef>
          </c:cat>
          <c:val>
            <c:numRef>
              <c:f>Лист1!$B$3:$B$13</c:f>
              <c:numCache>
                <c:formatCode>General</c:formatCode>
                <c:ptCount val="1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 formatCode="0">
                  <c:v>98.019801980198025</c:v>
                </c:pt>
                <c:pt idx="8" formatCode="0">
                  <c:v>99.065420560747668</c:v>
                </c:pt>
                <c:pt idx="9" formatCode="0">
                  <c:v>99.508196721311464</c:v>
                </c:pt>
                <c:pt idx="10" formatCode="0">
                  <c:v>99.718837863167764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AB-4805-A543-725382A76607}"/>
            </c:ext>
          </c:extLst>
        </c:ser>
        <c:ser>
          <c:idx val="1"/>
          <c:order val="1"/>
          <c:tx>
            <c:strRef>
              <c:f>Лист1!$C$2</c:f>
              <c:strCache>
                <c:ptCount val="1"/>
                <c:pt idx="0">
                  <c:v>Кач %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Лист1!$A$3:$A$13</c:f>
              <c:strCache>
                <c:ptCount val="11"/>
                <c:pt idx="0">
                  <c:v>2 классы</c:v>
                </c:pt>
                <c:pt idx="1">
                  <c:v>3 классы</c:v>
                </c:pt>
                <c:pt idx="2">
                  <c:v>4 классы</c:v>
                </c:pt>
                <c:pt idx="3">
                  <c:v>уровень начального общего образования</c:v>
                </c:pt>
                <c:pt idx="4">
                  <c:v>5 клаcсы</c:v>
                </c:pt>
                <c:pt idx="5">
                  <c:v>6 классы</c:v>
                </c:pt>
                <c:pt idx="6">
                  <c:v>7 классы</c:v>
                </c:pt>
                <c:pt idx="7">
                  <c:v>8 классы</c:v>
                </c:pt>
                <c:pt idx="8">
                  <c:v>9 классы</c:v>
                </c:pt>
                <c:pt idx="9">
                  <c:v>уровень основного общего образования</c:v>
                </c:pt>
                <c:pt idx="10">
                  <c:v>в целом по гимназии</c:v>
                </c:pt>
              </c:strCache>
            </c:strRef>
          </c:cat>
          <c:val>
            <c:numRef>
              <c:f>Лист1!$C$3:$C$13</c:f>
              <c:numCache>
                <c:formatCode>0</c:formatCode>
                <c:ptCount val="11"/>
                <c:pt idx="0">
                  <c:v>87.709497206703915</c:v>
                </c:pt>
                <c:pt idx="1">
                  <c:v>77.304964539007088</c:v>
                </c:pt>
                <c:pt idx="2">
                  <c:v>81.751824817518255</c:v>
                </c:pt>
                <c:pt idx="3">
                  <c:v>82.713347921225377</c:v>
                </c:pt>
                <c:pt idx="4">
                  <c:v>86.451612903225808</c:v>
                </c:pt>
                <c:pt idx="5">
                  <c:v>63.636363636363633</c:v>
                </c:pt>
                <c:pt idx="6">
                  <c:v>61.904761904761905</c:v>
                </c:pt>
                <c:pt idx="7">
                  <c:v>58.415841584158414</c:v>
                </c:pt>
                <c:pt idx="8">
                  <c:v>44.859813084112147</c:v>
                </c:pt>
                <c:pt idx="9">
                  <c:v>64.918032786885249</c:v>
                </c:pt>
                <c:pt idx="10">
                  <c:v>72.5398313027179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6AB-4805-A543-725382A766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32366080"/>
        <c:axId val="332370344"/>
      </c:barChart>
      <c:catAx>
        <c:axId val="3323660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32370344"/>
        <c:crosses val="autoZero"/>
        <c:auto val="1"/>
        <c:lblAlgn val="ctr"/>
        <c:lblOffset val="100"/>
        <c:noMultiLvlLbl val="0"/>
      </c:catAx>
      <c:valAx>
        <c:axId val="3323703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32366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400" b="1">
                <a:solidFill>
                  <a:schemeClr val="tx1"/>
                </a:solidFill>
              </a:rPr>
              <a:t>результаты ВПР в 5-х классах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8.4541062801932361E-3"/>
          <c:y val="7.9879893417538483E-2"/>
          <c:w val="0.97342995169082125"/>
          <c:h val="0.805207233924964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Лист1!$B$26</c:f>
              <c:strCache>
                <c:ptCount val="1"/>
                <c:pt idx="0">
                  <c:v>Окружающий мир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Лист1!$A$27:$A$33</c:f>
              <c:strCache>
                <c:ptCount val="7"/>
                <c:pt idx="0">
                  <c:v>всего писали</c:v>
                </c:pt>
                <c:pt idx="1">
                  <c:v>5</c:v>
                </c:pt>
                <c:pt idx="2">
                  <c:v>4</c:v>
                </c:pt>
                <c:pt idx="3">
                  <c:v>3</c:v>
                </c:pt>
                <c:pt idx="4">
                  <c:v>2</c:v>
                </c:pt>
                <c:pt idx="5">
                  <c:v>% У</c:v>
                </c:pt>
                <c:pt idx="6">
                  <c:v>%К</c:v>
                </c:pt>
              </c:strCache>
            </c:strRef>
          </c:cat>
          <c:val>
            <c:numRef>
              <c:f>Лист1!$B$27:$B$33</c:f>
              <c:numCache>
                <c:formatCode>General</c:formatCode>
                <c:ptCount val="7"/>
                <c:pt idx="0">
                  <c:v>143</c:v>
                </c:pt>
                <c:pt idx="1">
                  <c:v>24</c:v>
                </c:pt>
                <c:pt idx="2">
                  <c:v>96</c:v>
                </c:pt>
                <c:pt idx="3">
                  <c:v>22</c:v>
                </c:pt>
                <c:pt idx="4">
                  <c:v>1</c:v>
                </c:pt>
                <c:pt idx="5">
                  <c:v>99</c:v>
                </c:pt>
                <c:pt idx="6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70-4EB1-9F79-0C261D8B6778}"/>
            </c:ext>
          </c:extLst>
        </c:ser>
        <c:ser>
          <c:idx val="1"/>
          <c:order val="1"/>
          <c:tx>
            <c:strRef>
              <c:f>Лист1!$C$26</c:f>
              <c:strCache>
                <c:ptCount val="1"/>
                <c:pt idx="0">
                  <c:v>Русский язык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Лист1!$A$27:$A$33</c:f>
              <c:strCache>
                <c:ptCount val="7"/>
                <c:pt idx="0">
                  <c:v>всего писали</c:v>
                </c:pt>
                <c:pt idx="1">
                  <c:v>5</c:v>
                </c:pt>
                <c:pt idx="2">
                  <c:v>4</c:v>
                </c:pt>
                <c:pt idx="3">
                  <c:v>3</c:v>
                </c:pt>
                <c:pt idx="4">
                  <c:v>2</c:v>
                </c:pt>
                <c:pt idx="5">
                  <c:v>% У</c:v>
                </c:pt>
                <c:pt idx="6">
                  <c:v>%К</c:v>
                </c:pt>
              </c:strCache>
            </c:strRef>
          </c:cat>
          <c:val>
            <c:numRef>
              <c:f>Лист1!$C$27:$C$33</c:f>
              <c:numCache>
                <c:formatCode>General</c:formatCode>
                <c:ptCount val="7"/>
                <c:pt idx="0">
                  <c:v>149</c:v>
                </c:pt>
                <c:pt idx="1">
                  <c:v>31</c:v>
                </c:pt>
                <c:pt idx="2">
                  <c:v>82</c:v>
                </c:pt>
                <c:pt idx="3">
                  <c:v>33</c:v>
                </c:pt>
                <c:pt idx="4">
                  <c:v>3</c:v>
                </c:pt>
                <c:pt idx="5">
                  <c:v>98</c:v>
                </c:pt>
                <c:pt idx="6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670-4EB1-9F79-0C261D8B6778}"/>
            </c:ext>
          </c:extLst>
        </c:ser>
        <c:ser>
          <c:idx val="2"/>
          <c:order val="2"/>
          <c:tx>
            <c:strRef>
              <c:f>Лист1!$D$26</c:f>
              <c:strCache>
                <c:ptCount val="1"/>
                <c:pt idx="0">
                  <c:v>Математика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Лист1!$A$27:$A$33</c:f>
              <c:strCache>
                <c:ptCount val="7"/>
                <c:pt idx="0">
                  <c:v>всего писали</c:v>
                </c:pt>
                <c:pt idx="1">
                  <c:v>5</c:v>
                </c:pt>
                <c:pt idx="2">
                  <c:v>4</c:v>
                </c:pt>
                <c:pt idx="3">
                  <c:v>3</c:v>
                </c:pt>
                <c:pt idx="4">
                  <c:v>2</c:v>
                </c:pt>
                <c:pt idx="5">
                  <c:v>% У</c:v>
                </c:pt>
                <c:pt idx="6">
                  <c:v>%К</c:v>
                </c:pt>
              </c:strCache>
            </c:strRef>
          </c:cat>
          <c:val>
            <c:numRef>
              <c:f>Лист1!$D$27:$D$33</c:f>
              <c:numCache>
                <c:formatCode>General</c:formatCode>
                <c:ptCount val="7"/>
                <c:pt idx="0">
                  <c:v>148</c:v>
                </c:pt>
                <c:pt idx="1">
                  <c:v>60</c:v>
                </c:pt>
                <c:pt idx="2">
                  <c:v>70</c:v>
                </c:pt>
                <c:pt idx="3">
                  <c:v>18</c:v>
                </c:pt>
                <c:pt idx="4">
                  <c:v>0</c:v>
                </c:pt>
                <c:pt idx="5">
                  <c:v>100</c:v>
                </c:pt>
                <c:pt idx="6">
                  <c:v>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670-4EB1-9F79-0C261D8B67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32635440"/>
        <c:axId val="532637408"/>
      </c:barChart>
      <c:catAx>
        <c:axId val="532635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32637408"/>
        <c:crosses val="autoZero"/>
        <c:auto val="1"/>
        <c:lblAlgn val="ctr"/>
        <c:lblOffset val="100"/>
        <c:noMultiLvlLbl val="0"/>
      </c:catAx>
      <c:valAx>
        <c:axId val="5326374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32635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000">
                <a:solidFill>
                  <a:schemeClr val="tx1"/>
                </a:solidFill>
              </a:rPr>
              <a:t>результаты ВПР в 6-х классах</a:t>
            </a:r>
          </a:p>
        </c:rich>
      </c:tx>
      <c:layout>
        <c:manualLayout>
          <c:xMode val="edge"/>
          <c:yMode val="edge"/>
          <c:x val="0.37637975959526804"/>
          <c:y val="1.75118549742630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Лист1!$B$43</c:f>
              <c:strCache>
                <c:ptCount val="1"/>
                <c:pt idx="0">
                  <c:v>история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Лист1!$A$44:$A$50</c:f>
              <c:strCache>
                <c:ptCount val="7"/>
                <c:pt idx="0">
                  <c:v>всего писали</c:v>
                </c:pt>
                <c:pt idx="1">
                  <c:v>5</c:v>
                </c:pt>
                <c:pt idx="2">
                  <c:v>4</c:v>
                </c:pt>
                <c:pt idx="3">
                  <c:v>3</c:v>
                </c:pt>
                <c:pt idx="4">
                  <c:v>2</c:v>
                </c:pt>
                <c:pt idx="5">
                  <c:v>% У</c:v>
                </c:pt>
                <c:pt idx="6">
                  <c:v>%К</c:v>
                </c:pt>
              </c:strCache>
            </c:strRef>
          </c:cat>
          <c:val>
            <c:numRef>
              <c:f>Лист1!$B$44:$B$50</c:f>
              <c:numCache>
                <c:formatCode>General</c:formatCode>
                <c:ptCount val="7"/>
                <c:pt idx="0">
                  <c:v>115</c:v>
                </c:pt>
                <c:pt idx="1">
                  <c:v>1</c:v>
                </c:pt>
                <c:pt idx="2">
                  <c:v>49</c:v>
                </c:pt>
                <c:pt idx="3">
                  <c:v>61</c:v>
                </c:pt>
                <c:pt idx="4">
                  <c:v>4</c:v>
                </c:pt>
                <c:pt idx="5">
                  <c:v>97</c:v>
                </c:pt>
                <c:pt idx="6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03-49D2-A8AE-935B4C71DCF5}"/>
            </c:ext>
          </c:extLst>
        </c:ser>
        <c:ser>
          <c:idx val="1"/>
          <c:order val="1"/>
          <c:tx>
            <c:strRef>
              <c:f>Лист1!$C$43</c:f>
              <c:strCache>
                <c:ptCount val="1"/>
                <c:pt idx="0">
                  <c:v>русский язык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Лист1!$A$44:$A$50</c:f>
              <c:strCache>
                <c:ptCount val="7"/>
                <c:pt idx="0">
                  <c:v>всего писали</c:v>
                </c:pt>
                <c:pt idx="1">
                  <c:v>5</c:v>
                </c:pt>
                <c:pt idx="2">
                  <c:v>4</c:v>
                </c:pt>
                <c:pt idx="3">
                  <c:v>3</c:v>
                </c:pt>
                <c:pt idx="4">
                  <c:v>2</c:v>
                </c:pt>
                <c:pt idx="5">
                  <c:v>% У</c:v>
                </c:pt>
                <c:pt idx="6">
                  <c:v>%К</c:v>
                </c:pt>
              </c:strCache>
            </c:strRef>
          </c:cat>
          <c:val>
            <c:numRef>
              <c:f>Лист1!$C$44:$C$50</c:f>
              <c:numCache>
                <c:formatCode>General</c:formatCode>
                <c:ptCount val="7"/>
                <c:pt idx="0">
                  <c:v>109</c:v>
                </c:pt>
                <c:pt idx="1">
                  <c:v>6</c:v>
                </c:pt>
                <c:pt idx="2">
                  <c:v>58</c:v>
                </c:pt>
                <c:pt idx="3">
                  <c:v>27</c:v>
                </c:pt>
                <c:pt idx="4">
                  <c:v>18</c:v>
                </c:pt>
                <c:pt idx="5">
                  <c:v>84</c:v>
                </c:pt>
                <c:pt idx="6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C03-49D2-A8AE-935B4C71DCF5}"/>
            </c:ext>
          </c:extLst>
        </c:ser>
        <c:ser>
          <c:idx val="2"/>
          <c:order val="2"/>
          <c:tx>
            <c:strRef>
              <c:f>Лист1!$D$43</c:f>
              <c:strCache>
                <c:ptCount val="1"/>
                <c:pt idx="0">
                  <c:v>математика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Лист1!$A$44:$A$50</c:f>
              <c:strCache>
                <c:ptCount val="7"/>
                <c:pt idx="0">
                  <c:v>всего писали</c:v>
                </c:pt>
                <c:pt idx="1">
                  <c:v>5</c:v>
                </c:pt>
                <c:pt idx="2">
                  <c:v>4</c:v>
                </c:pt>
                <c:pt idx="3">
                  <c:v>3</c:v>
                </c:pt>
                <c:pt idx="4">
                  <c:v>2</c:v>
                </c:pt>
                <c:pt idx="5">
                  <c:v>% У</c:v>
                </c:pt>
                <c:pt idx="6">
                  <c:v>%К</c:v>
                </c:pt>
              </c:strCache>
            </c:strRef>
          </c:cat>
          <c:val>
            <c:numRef>
              <c:f>Лист1!$D$44:$D$50</c:f>
              <c:numCache>
                <c:formatCode>General</c:formatCode>
                <c:ptCount val="7"/>
                <c:pt idx="0">
                  <c:v>109</c:v>
                </c:pt>
                <c:pt idx="1">
                  <c:v>32</c:v>
                </c:pt>
                <c:pt idx="2">
                  <c:v>42</c:v>
                </c:pt>
                <c:pt idx="3">
                  <c:v>33</c:v>
                </c:pt>
                <c:pt idx="4">
                  <c:v>2</c:v>
                </c:pt>
                <c:pt idx="5">
                  <c:v>98</c:v>
                </c:pt>
                <c:pt idx="6">
                  <c:v>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C03-49D2-A8AE-935B4C71DCF5}"/>
            </c:ext>
          </c:extLst>
        </c:ser>
        <c:ser>
          <c:idx val="3"/>
          <c:order val="3"/>
          <c:tx>
            <c:strRef>
              <c:f>Лист1!$E$43</c:f>
              <c:strCache>
                <c:ptCount val="1"/>
                <c:pt idx="0">
                  <c:v>биология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Лист1!$A$44:$A$50</c:f>
              <c:strCache>
                <c:ptCount val="7"/>
                <c:pt idx="0">
                  <c:v>всего писали</c:v>
                </c:pt>
                <c:pt idx="1">
                  <c:v>5</c:v>
                </c:pt>
                <c:pt idx="2">
                  <c:v>4</c:v>
                </c:pt>
                <c:pt idx="3">
                  <c:v>3</c:v>
                </c:pt>
                <c:pt idx="4">
                  <c:v>2</c:v>
                </c:pt>
                <c:pt idx="5">
                  <c:v>% У</c:v>
                </c:pt>
                <c:pt idx="6">
                  <c:v>%К</c:v>
                </c:pt>
              </c:strCache>
            </c:strRef>
          </c:cat>
          <c:val>
            <c:numRef>
              <c:f>Лист1!$E$44:$E$50</c:f>
              <c:numCache>
                <c:formatCode>General</c:formatCode>
                <c:ptCount val="7"/>
                <c:pt idx="0">
                  <c:v>114</c:v>
                </c:pt>
                <c:pt idx="1">
                  <c:v>5</c:v>
                </c:pt>
                <c:pt idx="2">
                  <c:v>50</c:v>
                </c:pt>
                <c:pt idx="3">
                  <c:v>52</c:v>
                </c:pt>
                <c:pt idx="4">
                  <c:v>7</c:v>
                </c:pt>
                <c:pt idx="5">
                  <c:v>94</c:v>
                </c:pt>
                <c:pt idx="6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C03-49D2-A8AE-935B4C71DC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12182040"/>
        <c:axId val="412188600"/>
      </c:barChart>
      <c:catAx>
        <c:axId val="4121820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12188600"/>
        <c:crosses val="autoZero"/>
        <c:auto val="1"/>
        <c:lblAlgn val="ctr"/>
        <c:lblOffset val="100"/>
        <c:noMultiLvlLbl val="0"/>
      </c:catAx>
      <c:valAx>
        <c:axId val="4121886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12182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800"/>
              <a:t>результаты ВПР в 7-х классах</a:t>
            </a:r>
          </a:p>
        </c:rich>
      </c:tx>
      <c:layout>
        <c:manualLayout>
          <c:xMode val="edge"/>
          <c:yMode val="edge"/>
          <c:x val="0.3362227547643501"/>
          <c:y val="8.3216126367946976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свод!$B$3</c:f>
              <c:strCache>
                <c:ptCount val="1"/>
                <c:pt idx="0">
                  <c:v>биология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свод!$A$4:$A$9</c:f>
              <c:strCache>
                <c:ptCount val="6"/>
                <c:pt idx="0">
                  <c:v>5</c:v>
                </c:pt>
                <c:pt idx="1">
                  <c:v>4</c:v>
                </c:pt>
                <c:pt idx="2">
                  <c:v>3</c:v>
                </c:pt>
                <c:pt idx="3">
                  <c:v>2</c:v>
                </c:pt>
                <c:pt idx="4">
                  <c:v>% качества</c:v>
                </c:pt>
                <c:pt idx="5">
                  <c:v>% успеваемости</c:v>
                </c:pt>
              </c:strCache>
            </c:strRef>
          </c:cat>
          <c:val>
            <c:numRef>
              <c:f>свод!$B$4:$B$9</c:f>
              <c:numCache>
                <c:formatCode>General</c:formatCode>
                <c:ptCount val="6"/>
                <c:pt idx="0">
                  <c:v>11</c:v>
                </c:pt>
                <c:pt idx="1">
                  <c:v>72</c:v>
                </c:pt>
                <c:pt idx="2">
                  <c:v>26</c:v>
                </c:pt>
                <c:pt idx="3">
                  <c:v>1</c:v>
                </c:pt>
                <c:pt idx="4" formatCode="0">
                  <c:v>75.454545454545453</c:v>
                </c:pt>
                <c:pt idx="5" formatCode="0">
                  <c:v>99.090909090909093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BA-4856-8E88-A26311972CC2}"/>
            </c:ext>
          </c:extLst>
        </c:ser>
        <c:ser>
          <c:idx val="1"/>
          <c:order val="1"/>
          <c:tx>
            <c:strRef>
              <c:f>свод!$C$3</c:f>
              <c:strCache>
                <c:ptCount val="1"/>
                <c:pt idx="0">
                  <c:v>география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свод!$A$4:$A$9</c:f>
              <c:strCache>
                <c:ptCount val="6"/>
                <c:pt idx="0">
                  <c:v>5</c:v>
                </c:pt>
                <c:pt idx="1">
                  <c:v>4</c:v>
                </c:pt>
                <c:pt idx="2">
                  <c:v>3</c:v>
                </c:pt>
                <c:pt idx="3">
                  <c:v>2</c:v>
                </c:pt>
                <c:pt idx="4">
                  <c:v>% качества</c:v>
                </c:pt>
                <c:pt idx="5">
                  <c:v>% успеваемости</c:v>
                </c:pt>
              </c:strCache>
            </c:strRef>
          </c:cat>
          <c:val>
            <c:numRef>
              <c:f>свод!$C$4:$C$9</c:f>
              <c:numCache>
                <c:formatCode>General</c:formatCode>
                <c:ptCount val="6"/>
                <c:pt idx="0">
                  <c:v>5</c:v>
                </c:pt>
                <c:pt idx="1">
                  <c:v>45</c:v>
                </c:pt>
                <c:pt idx="2">
                  <c:v>62</c:v>
                </c:pt>
                <c:pt idx="3">
                  <c:v>0</c:v>
                </c:pt>
                <c:pt idx="4" formatCode="0">
                  <c:v>44.642857142857146</c:v>
                </c:pt>
                <c:pt idx="5" formatCode="0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2BA-4856-8E88-A26311972CC2}"/>
            </c:ext>
          </c:extLst>
        </c:ser>
        <c:ser>
          <c:idx val="2"/>
          <c:order val="2"/>
          <c:tx>
            <c:strRef>
              <c:f>свод!$D$3</c:f>
              <c:strCache>
                <c:ptCount val="1"/>
                <c:pt idx="0">
                  <c:v>математика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свод!$A$4:$A$9</c:f>
              <c:strCache>
                <c:ptCount val="6"/>
                <c:pt idx="0">
                  <c:v>5</c:v>
                </c:pt>
                <c:pt idx="1">
                  <c:v>4</c:v>
                </c:pt>
                <c:pt idx="2">
                  <c:v>3</c:v>
                </c:pt>
                <c:pt idx="3">
                  <c:v>2</c:v>
                </c:pt>
                <c:pt idx="4">
                  <c:v>% качества</c:v>
                </c:pt>
                <c:pt idx="5">
                  <c:v>% успеваемости</c:v>
                </c:pt>
              </c:strCache>
            </c:strRef>
          </c:cat>
          <c:val>
            <c:numRef>
              <c:f>свод!$D$4:$D$9</c:f>
              <c:numCache>
                <c:formatCode>General</c:formatCode>
                <c:ptCount val="6"/>
                <c:pt idx="0">
                  <c:v>5</c:v>
                </c:pt>
                <c:pt idx="1">
                  <c:v>38</c:v>
                </c:pt>
                <c:pt idx="2">
                  <c:v>53</c:v>
                </c:pt>
                <c:pt idx="3">
                  <c:v>21</c:v>
                </c:pt>
                <c:pt idx="4" formatCode="0">
                  <c:v>36.752136752136749</c:v>
                </c:pt>
                <c:pt idx="5" formatCode="0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2BA-4856-8E88-A26311972CC2}"/>
            </c:ext>
          </c:extLst>
        </c:ser>
        <c:ser>
          <c:idx val="3"/>
          <c:order val="3"/>
          <c:tx>
            <c:strRef>
              <c:f>свод!$E$3</c:f>
              <c:strCache>
                <c:ptCount val="1"/>
                <c:pt idx="0">
                  <c:v>обществознание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свод!$A$4:$A$9</c:f>
              <c:strCache>
                <c:ptCount val="6"/>
                <c:pt idx="0">
                  <c:v>5</c:v>
                </c:pt>
                <c:pt idx="1">
                  <c:v>4</c:v>
                </c:pt>
                <c:pt idx="2">
                  <c:v>3</c:v>
                </c:pt>
                <c:pt idx="3">
                  <c:v>2</c:v>
                </c:pt>
                <c:pt idx="4">
                  <c:v>% качества</c:v>
                </c:pt>
                <c:pt idx="5">
                  <c:v>% успеваемости</c:v>
                </c:pt>
              </c:strCache>
            </c:strRef>
          </c:cat>
          <c:val>
            <c:numRef>
              <c:f>свод!$E$4:$E$9</c:f>
              <c:numCache>
                <c:formatCode>General</c:formatCode>
                <c:ptCount val="6"/>
                <c:pt idx="0">
                  <c:v>1</c:v>
                </c:pt>
                <c:pt idx="1">
                  <c:v>58</c:v>
                </c:pt>
                <c:pt idx="2">
                  <c:v>51</c:v>
                </c:pt>
                <c:pt idx="3">
                  <c:v>3</c:v>
                </c:pt>
                <c:pt idx="4" formatCode="0">
                  <c:v>52.212389380530972</c:v>
                </c:pt>
                <c:pt idx="5" formatCode="0">
                  <c:v>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2BA-4856-8E88-A26311972CC2}"/>
            </c:ext>
          </c:extLst>
        </c:ser>
        <c:ser>
          <c:idx val="4"/>
          <c:order val="4"/>
          <c:tx>
            <c:strRef>
              <c:f>свод!$F$3</c:f>
              <c:strCache>
                <c:ptCount val="1"/>
                <c:pt idx="0">
                  <c:v>русский язык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свод!$A$4:$A$9</c:f>
              <c:strCache>
                <c:ptCount val="6"/>
                <c:pt idx="0">
                  <c:v>5</c:v>
                </c:pt>
                <c:pt idx="1">
                  <c:v>4</c:v>
                </c:pt>
                <c:pt idx="2">
                  <c:v>3</c:v>
                </c:pt>
                <c:pt idx="3">
                  <c:v>2</c:v>
                </c:pt>
                <c:pt idx="4">
                  <c:v>% качества</c:v>
                </c:pt>
                <c:pt idx="5">
                  <c:v>% успеваемости</c:v>
                </c:pt>
              </c:strCache>
            </c:strRef>
          </c:cat>
          <c:val>
            <c:numRef>
              <c:f>свод!$F$4:$F$9</c:f>
              <c:numCache>
                <c:formatCode>General</c:formatCode>
                <c:ptCount val="6"/>
                <c:pt idx="0">
                  <c:v>14</c:v>
                </c:pt>
                <c:pt idx="1">
                  <c:v>47</c:v>
                </c:pt>
                <c:pt idx="2">
                  <c:v>47</c:v>
                </c:pt>
                <c:pt idx="3">
                  <c:v>12</c:v>
                </c:pt>
                <c:pt idx="4" formatCode="0">
                  <c:v>50.833333333333336</c:v>
                </c:pt>
                <c:pt idx="5" formatCode="0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2BA-4856-8E88-A26311972CC2}"/>
            </c:ext>
          </c:extLst>
        </c:ser>
        <c:ser>
          <c:idx val="5"/>
          <c:order val="5"/>
          <c:tx>
            <c:strRef>
              <c:f>свод!$G$3</c:f>
              <c:strCache>
                <c:ptCount val="1"/>
                <c:pt idx="0">
                  <c:v>история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свод!$A$4:$A$9</c:f>
              <c:strCache>
                <c:ptCount val="6"/>
                <c:pt idx="0">
                  <c:v>5</c:v>
                </c:pt>
                <c:pt idx="1">
                  <c:v>4</c:v>
                </c:pt>
                <c:pt idx="2">
                  <c:v>3</c:v>
                </c:pt>
                <c:pt idx="3">
                  <c:v>2</c:v>
                </c:pt>
                <c:pt idx="4">
                  <c:v>% качества</c:v>
                </c:pt>
                <c:pt idx="5">
                  <c:v>% успеваемости</c:v>
                </c:pt>
              </c:strCache>
            </c:strRef>
          </c:cat>
          <c:val>
            <c:numRef>
              <c:f>свод!$G$4:$G$9</c:f>
              <c:numCache>
                <c:formatCode>General</c:formatCode>
                <c:ptCount val="6"/>
                <c:pt idx="0">
                  <c:v>3</c:v>
                </c:pt>
                <c:pt idx="1">
                  <c:v>40</c:v>
                </c:pt>
                <c:pt idx="2">
                  <c:v>67</c:v>
                </c:pt>
                <c:pt idx="3">
                  <c:v>10</c:v>
                </c:pt>
                <c:pt idx="4" formatCode="0">
                  <c:v>35.833333333333336</c:v>
                </c:pt>
                <c:pt idx="5" formatCode="0">
                  <c:v>91.666666666666671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2BA-4856-8E88-A26311972C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38811416"/>
        <c:axId val="438812072"/>
      </c:barChart>
      <c:catAx>
        <c:axId val="4388114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38812072"/>
        <c:crosses val="autoZero"/>
        <c:auto val="1"/>
        <c:lblAlgn val="ctr"/>
        <c:lblOffset val="100"/>
        <c:noMultiLvlLbl val="0"/>
      </c:catAx>
      <c:valAx>
        <c:axId val="4388120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38811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000">
                <a:solidFill>
                  <a:schemeClr val="tx1"/>
                </a:solidFill>
              </a:rPr>
              <a:t>результаты ВПР в 8-х классах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свод!$B$4</c:f>
              <c:strCache>
                <c:ptCount val="1"/>
                <c:pt idx="0">
                  <c:v>русский язык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свод!$A$5:$A$10</c:f>
              <c:strCache>
                <c:ptCount val="6"/>
                <c:pt idx="0">
                  <c:v>5</c:v>
                </c:pt>
                <c:pt idx="1">
                  <c:v>4</c:v>
                </c:pt>
                <c:pt idx="2">
                  <c:v>3</c:v>
                </c:pt>
                <c:pt idx="3">
                  <c:v>2</c:v>
                </c:pt>
                <c:pt idx="4">
                  <c:v>% качества</c:v>
                </c:pt>
                <c:pt idx="5">
                  <c:v>% успеваемости</c:v>
                </c:pt>
              </c:strCache>
            </c:strRef>
          </c:cat>
          <c:val>
            <c:numRef>
              <c:f>свод!$B$5:$B$10</c:f>
              <c:numCache>
                <c:formatCode>General</c:formatCode>
                <c:ptCount val="6"/>
                <c:pt idx="0">
                  <c:v>7</c:v>
                </c:pt>
                <c:pt idx="1">
                  <c:v>38</c:v>
                </c:pt>
                <c:pt idx="2">
                  <c:v>34</c:v>
                </c:pt>
                <c:pt idx="3">
                  <c:v>12</c:v>
                </c:pt>
                <c:pt idx="4" formatCode="0">
                  <c:v>49.450549450549453</c:v>
                </c:pt>
                <c:pt idx="5" formatCode="0">
                  <c:v>86.813186813186817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14-4814-840F-DDCB8BED47E4}"/>
            </c:ext>
          </c:extLst>
        </c:ser>
        <c:ser>
          <c:idx val="1"/>
          <c:order val="1"/>
          <c:tx>
            <c:strRef>
              <c:f>свод!$C$4</c:f>
              <c:strCache>
                <c:ptCount val="1"/>
                <c:pt idx="0">
                  <c:v>математика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свод!$A$5:$A$10</c:f>
              <c:strCache>
                <c:ptCount val="6"/>
                <c:pt idx="0">
                  <c:v>5</c:v>
                </c:pt>
                <c:pt idx="1">
                  <c:v>4</c:v>
                </c:pt>
                <c:pt idx="2">
                  <c:v>3</c:v>
                </c:pt>
                <c:pt idx="3">
                  <c:v>2</c:v>
                </c:pt>
                <c:pt idx="4">
                  <c:v>% качества</c:v>
                </c:pt>
                <c:pt idx="5">
                  <c:v>% успеваемости</c:v>
                </c:pt>
              </c:strCache>
            </c:strRef>
          </c:cat>
          <c:val>
            <c:numRef>
              <c:f>свод!$C$5:$C$10</c:f>
              <c:numCache>
                <c:formatCode>General</c:formatCode>
                <c:ptCount val="6"/>
                <c:pt idx="0">
                  <c:v>9</c:v>
                </c:pt>
                <c:pt idx="1">
                  <c:v>40</c:v>
                </c:pt>
                <c:pt idx="2">
                  <c:v>38</c:v>
                </c:pt>
                <c:pt idx="3">
                  <c:v>5</c:v>
                </c:pt>
                <c:pt idx="4" formatCode="0">
                  <c:v>53.260869565217391</c:v>
                </c:pt>
                <c:pt idx="5" formatCode="0">
                  <c:v>94.565217391304344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814-4814-840F-DDCB8BED47E4}"/>
            </c:ext>
          </c:extLst>
        </c:ser>
        <c:ser>
          <c:idx val="2"/>
          <c:order val="2"/>
          <c:tx>
            <c:strRef>
              <c:f>свод!$D$4</c:f>
              <c:strCache>
                <c:ptCount val="1"/>
                <c:pt idx="0">
                  <c:v>английский язык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свод!$A$5:$A$10</c:f>
              <c:strCache>
                <c:ptCount val="6"/>
                <c:pt idx="0">
                  <c:v>5</c:v>
                </c:pt>
                <c:pt idx="1">
                  <c:v>4</c:v>
                </c:pt>
                <c:pt idx="2">
                  <c:v>3</c:v>
                </c:pt>
                <c:pt idx="3">
                  <c:v>2</c:v>
                </c:pt>
                <c:pt idx="4">
                  <c:v>% качества</c:v>
                </c:pt>
                <c:pt idx="5">
                  <c:v>% успеваемости</c:v>
                </c:pt>
              </c:strCache>
            </c:strRef>
          </c:cat>
          <c:val>
            <c:numRef>
              <c:f>свод!$D$5:$D$10</c:f>
              <c:numCache>
                <c:formatCode>General</c:formatCode>
                <c:ptCount val="6"/>
                <c:pt idx="0">
                  <c:v>8</c:v>
                </c:pt>
                <c:pt idx="1">
                  <c:v>31</c:v>
                </c:pt>
                <c:pt idx="2">
                  <c:v>38</c:v>
                </c:pt>
                <c:pt idx="3">
                  <c:v>8</c:v>
                </c:pt>
                <c:pt idx="4" formatCode="0">
                  <c:v>45.882352941176471</c:v>
                </c:pt>
                <c:pt idx="5" formatCode="0">
                  <c:v>90.588235294117652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814-4814-840F-DDCB8BED47E4}"/>
            </c:ext>
          </c:extLst>
        </c:ser>
        <c:ser>
          <c:idx val="3"/>
          <c:order val="3"/>
          <c:tx>
            <c:strRef>
              <c:f>свод!$E$4</c:f>
              <c:strCache>
                <c:ptCount val="1"/>
                <c:pt idx="0">
                  <c:v>физика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свод!$A$5:$A$10</c:f>
              <c:strCache>
                <c:ptCount val="6"/>
                <c:pt idx="0">
                  <c:v>5</c:v>
                </c:pt>
                <c:pt idx="1">
                  <c:v>4</c:v>
                </c:pt>
                <c:pt idx="2">
                  <c:v>3</c:v>
                </c:pt>
                <c:pt idx="3">
                  <c:v>2</c:v>
                </c:pt>
                <c:pt idx="4">
                  <c:v>% качества</c:v>
                </c:pt>
                <c:pt idx="5">
                  <c:v>% успеваемости</c:v>
                </c:pt>
              </c:strCache>
            </c:strRef>
          </c:cat>
          <c:val>
            <c:numRef>
              <c:f>свод!$E$5:$E$10</c:f>
              <c:numCache>
                <c:formatCode>General</c:formatCode>
                <c:ptCount val="6"/>
                <c:pt idx="0">
                  <c:v>8</c:v>
                </c:pt>
                <c:pt idx="1">
                  <c:v>35</c:v>
                </c:pt>
                <c:pt idx="2">
                  <c:v>41</c:v>
                </c:pt>
                <c:pt idx="3">
                  <c:v>0</c:v>
                </c:pt>
                <c:pt idx="4" formatCode="0">
                  <c:v>51.19047619047619</c:v>
                </c:pt>
                <c:pt idx="5" formatCode="0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814-4814-840F-DDCB8BED47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58587240"/>
        <c:axId val="458582976"/>
      </c:barChart>
      <c:catAx>
        <c:axId val="458587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58582976"/>
        <c:crosses val="autoZero"/>
        <c:auto val="1"/>
        <c:lblAlgn val="ctr"/>
        <c:lblOffset val="100"/>
        <c:noMultiLvlLbl val="0"/>
      </c:catAx>
      <c:valAx>
        <c:axId val="45858297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58587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36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9525">
        <a:solidFill>
          <a:schemeClr val="tx1"/>
        </a:solidFill>
      </a:ln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25000"/>
            <a:lumOff val="7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/>
      </a:solidFill>
    </cs:spPr>
  </cs:downBar>
  <cs:dropLine>
    <cs:lnRef idx="0"/>
    <cs:fillRef idx="0"/>
    <cs:effectRef idx="0"/>
    <cs:fontRef idx="minor">
      <a:schemeClr val="dk1"/>
    </cs:fontRef>
  </cs:dropLine>
  <cs:errorBar>
    <cs:lnRef idx="0"/>
    <cs:fillRef idx="0"/>
    <cs:effectRef idx="0"/>
    <cs:fontRef idx="minor">
      <a:schemeClr val="dk1"/>
    </cs:fontRef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25000"/>
            <a:lumOff val="7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25000"/>
            <a:lumOff val="75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</cs:hiLoLine>
  <cs:leaderLine>
    <cs:lnRef idx="0"/>
    <cs:fillRef idx="0"/>
    <cs:effectRef idx="0"/>
    <cs:fontRef idx="minor">
      <a:schemeClr val="dk1"/>
    </cs:fontRef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dk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E6317-3B27-4EF8-BECD-03713F4161F8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5323E-811F-41B8-9869-434E3EA2A1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409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E6317-3B27-4EF8-BECD-03713F4161F8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5323E-811F-41B8-9869-434E3EA2A1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978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E6317-3B27-4EF8-BECD-03713F4161F8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5323E-811F-41B8-9869-434E3EA2A1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799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E6317-3B27-4EF8-BECD-03713F4161F8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5323E-811F-41B8-9869-434E3EA2A1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7937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E6317-3B27-4EF8-BECD-03713F4161F8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5323E-811F-41B8-9869-434E3EA2A1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2257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E6317-3B27-4EF8-BECD-03713F4161F8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5323E-811F-41B8-9869-434E3EA2A1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690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E6317-3B27-4EF8-BECD-03713F4161F8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5323E-811F-41B8-9869-434E3EA2A1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801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E6317-3B27-4EF8-BECD-03713F4161F8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5323E-811F-41B8-9869-434E3EA2A1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2911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E6317-3B27-4EF8-BECD-03713F4161F8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5323E-811F-41B8-9869-434E3EA2A1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620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E6317-3B27-4EF8-BECD-03713F4161F8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5323E-811F-41B8-9869-434E3EA2A1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043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E6317-3B27-4EF8-BECD-03713F4161F8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5323E-811F-41B8-9869-434E3EA2A1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499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8E6317-3B27-4EF8-BECD-03713F4161F8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5323E-811F-41B8-9869-434E3EA2A1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137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3848" y="2822374"/>
            <a:ext cx="9144000" cy="1234471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качестве реализации образовательных программ по отдельным предметам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результатов промежуточной аттестации, диагностических работ,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административных контрольных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работ)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707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3151690"/>
              </p:ext>
            </p:extLst>
          </p:nvPr>
        </p:nvGraphicFramePr>
        <p:xfrm>
          <a:off x="876837" y="489397"/>
          <a:ext cx="10515600" cy="6130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266099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0190012"/>
              </p:ext>
            </p:extLst>
          </p:nvPr>
        </p:nvGraphicFramePr>
        <p:xfrm>
          <a:off x="838200" y="321972"/>
          <a:ext cx="10515600" cy="6104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589102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9044601"/>
              </p:ext>
            </p:extLst>
          </p:nvPr>
        </p:nvGraphicFramePr>
        <p:xfrm>
          <a:off x="838200" y="309093"/>
          <a:ext cx="10515600" cy="5867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44757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3207701"/>
              </p:ext>
            </p:extLst>
          </p:nvPr>
        </p:nvGraphicFramePr>
        <p:xfrm>
          <a:off x="838200" y="515155"/>
          <a:ext cx="10515600" cy="5661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24445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9888423"/>
              </p:ext>
            </p:extLst>
          </p:nvPr>
        </p:nvGraphicFramePr>
        <p:xfrm>
          <a:off x="838200" y="566670"/>
          <a:ext cx="10515600" cy="5653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09623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5720278"/>
              </p:ext>
            </p:extLst>
          </p:nvPr>
        </p:nvGraphicFramePr>
        <p:xfrm>
          <a:off x="838200" y="463639"/>
          <a:ext cx="10515600" cy="5713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865183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3421896"/>
              </p:ext>
            </p:extLst>
          </p:nvPr>
        </p:nvGraphicFramePr>
        <p:xfrm>
          <a:off x="838200" y="669701"/>
          <a:ext cx="10515600" cy="5507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857442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3874662"/>
              </p:ext>
            </p:extLst>
          </p:nvPr>
        </p:nvGraphicFramePr>
        <p:xfrm>
          <a:off x="838200" y="373487"/>
          <a:ext cx="10515600" cy="58034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41017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2201191"/>
              </p:ext>
            </p:extLst>
          </p:nvPr>
        </p:nvGraphicFramePr>
        <p:xfrm>
          <a:off x="838200" y="540913"/>
          <a:ext cx="10515600" cy="5636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866801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3933710"/>
              </p:ext>
            </p:extLst>
          </p:nvPr>
        </p:nvGraphicFramePr>
        <p:xfrm>
          <a:off x="838200" y="463639"/>
          <a:ext cx="10515600" cy="5713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98157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нализ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 промежуточной аттестации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87593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760619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8991814"/>
              </p:ext>
            </p:extLst>
          </p:nvPr>
        </p:nvGraphicFramePr>
        <p:xfrm>
          <a:off x="838200" y="618186"/>
          <a:ext cx="10515600" cy="55587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878336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7574643"/>
              </p:ext>
            </p:extLst>
          </p:nvPr>
        </p:nvGraphicFramePr>
        <p:xfrm>
          <a:off x="838200" y="476518"/>
          <a:ext cx="10515600" cy="57004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939257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3546133"/>
              </p:ext>
            </p:extLst>
          </p:nvPr>
        </p:nvGraphicFramePr>
        <p:xfrm>
          <a:off x="838200" y="450760"/>
          <a:ext cx="10515600" cy="6065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905105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3441359"/>
              </p:ext>
            </p:extLst>
          </p:nvPr>
        </p:nvGraphicFramePr>
        <p:xfrm>
          <a:off x="838200" y="515155"/>
          <a:ext cx="10515600" cy="5661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706600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46185"/>
            <a:ext cx="10515600" cy="613669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административных контрольных работ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6020891"/>
              </p:ext>
            </p:extLst>
          </p:nvPr>
        </p:nvGraphicFramePr>
        <p:xfrm>
          <a:off x="838200" y="862884"/>
          <a:ext cx="10534918" cy="5486400"/>
        </p:xfrm>
        <a:graphic>
          <a:graphicData uri="http://schemas.openxmlformats.org/drawingml/2006/table">
            <a:tbl>
              <a:tblPr firstRow="1" firstCol="1" bandRow="1"/>
              <a:tblGrid>
                <a:gridCol w="1019781">
                  <a:extLst>
                    <a:ext uri="{9D8B030D-6E8A-4147-A177-3AD203B41FA5}">
                      <a16:colId xmlns:a16="http://schemas.microsoft.com/office/drawing/2014/main" val="2339387901"/>
                    </a:ext>
                  </a:extLst>
                </a:gridCol>
                <a:gridCol w="1904713">
                  <a:extLst>
                    <a:ext uri="{9D8B030D-6E8A-4147-A177-3AD203B41FA5}">
                      <a16:colId xmlns:a16="http://schemas.microsoft.com/office/drawing/2014/main" val="1459488260"/>
                    </a:ext>
                  </a:extLst>
                </a:gridCol>
                <a:gridCol w="1995314">
                  <a:extLst>
                    <a:ext uri="{9D8B030D-6E8A-4147-A177-3AD203B41FA5}">
                      <a16:colId xmlns:a16="http://schemas.microsoft.com/office/drawing/2014/main" val="3956883721"/>
                    </a:ext>
                  </a:extLst>
                </a:gridCol>
                <a:gridCol w="1814112">
                  <a:extLst>
                    <a:ext uri="{9D8B030D-6E8A-4147-A177-3AD203B41FA5}">
                      <a16:colId xmlns:a16="http://schemas.microsoft.com/office/drawing/2014/main" val="1343615778"/>
                    </a:ext>
                  </a:extLst>
                </a:gridCol>
                <a:gridCol w="1900499">
                  <a:extLst>
                    <a:ext uri="{9D8B030D-6E8A-4147-A177-3AD203B41FA5}">
                      <a16:colId xmlns:a16="http://schemas.microsoft.com/office/drawing/2014/main" val="1256330900"/>
                    </a:ext>
                  </a:extLst>
                </a:gridCol>
                <a:gridCol w="1900499">
                  <a:extLst>
                    <a:ext uri="{9D8B030D-6E8A-4147-A177-3AD203B41FA5}">
                      <a16:colId xmlns:a16="http://schemas.microsoft.com/office/drawing/2014/main" val="3856383953"/>
                    </a:ext>
                  </a:extLst>
                </a:gridCol>
              </a:tblGrid>
              <a:tr h="1708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Параллель </a:t>
                      </a:r>
                    </a:p>
                  </a:txBody>
                  <a:tcPr marL="50827" marR="50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Ноябрь</a:t>
                      </a:r>
                    </a:p>
                  </a:txBody>
                  <a:tcPr marL="50827" marR="50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Декабрь </a:t>
                      </a:r>
                    </a:p>
                  </a:txBody>
                  <a:tcPr marL="50827" marR="50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Январь </a:t>
                      </a:r>
                    </a:p>
                  </a:txBody>
                  <a:tcPr marL="50827" marR="50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Февраль </a:t>
                      </a:r>
                    </a:p>
                  </a:txBody>
                  <a:tcPr marL="50827" marR="50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Март </a:t>
                      </a:r>
                    </a:p>
                  </a:txBody>
                  <a:tcPr marL="50827" marR="50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0497631"/>
                  </a:ext>
                </a:extLst>
              </a:tr>
              <a:tr h="136687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50827" marR="50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литература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(смысловое чтение) все 5 классы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 – 5а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 – 5 в, д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история – 5е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биология – 5г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английский язык – 5б</a:t>
                      </a:r>
                    </a:p>
                  </a:txBody>
                  <a:tcPr marL="50827" marR="50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827" marR="50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827" marR="50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827" marR="50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827" marR="50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3364143"/>
                  </a:ext>
                </a:extLst>
              </a:tr>
              <a:tr h="5125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50827" marR="50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827" marR="50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827" marR="50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827" marR="50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827" marR="50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литература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(смысловое чтение)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</a:p>
                  </a:txBody>
                  <a:tcPr marL="50827" marR="50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5264824"/>
                  </a:ext>
                </a:extLst>
              </a:tr>
              <a:tr h="85429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50827" marR="50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50827" marR="50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827" marR="50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827" marR="50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7б – английский язык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7в – физика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7г - биология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7д - информатика</a:t>
                      </a:r>
                    </a:p>
                  </a:txBody>
                  <a:tcPr marL="50827" marR="50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827" marR="50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5186742"/>
                  </a:ext>
                </a:extLst>
              </a:tr>
              <a:tr h="6834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50827" marR="50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827" marR="50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827" marR="50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8а – русский язык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8б – английский язык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8в – физика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8г- химия</a:t>
                      </a:r>
                    </a:p>
                  </a:txBody>
                  <a:tcPr marL="50827" marR="50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827" marR="50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827" marR="50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1895448"/>
                  </a:ext>
                </a:extLst>
              </a:tr>
              <a:tr h="5125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50827" marR="50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827" marR="50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827" marR="50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827" marR="50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предметы из УП, выбираемые для ГИА как предметы по выбору</a:t>
                      </a:r>
                    </a:p>
                  </a:txBody>
                  <a:tcPr marL="50827" marR="50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827" marR="50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3863534"/>
                  </a:ext>
                </a:extLst>
              </a:tr>
              <a:tr h="102515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50827" marR="50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827" marR="50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а – история, английский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б –экономика, право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в – физика, информатика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 группа)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химия, биология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( 2 группа)</a:t>
                      </a:r>
                    </a:p>
                  </a:txBody>
                  <a:tcPr marL="50827" marR="50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827" marR="50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827" marR="50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827" marR="50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3106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20492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Региональные оценочные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процедуры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(пройдут в декабре для учащихся 11 классов)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Химия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(база, профиль)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Информатика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География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язык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Физика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Биология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Английский язык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Французский, немецкий язык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Обществознание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3592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 в решение педагогического совета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1.Утвердить график административных контрольных работ на 2020-2021 учебный год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2.ПЦК и учителям предметникам провести поэлементный анализ выявленных проблем и составить план работы по удалению выявленных недостатков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3.Учителям-предметникам на основании проведенного анализа и выявленных дефицитов знаний у учащихся гимназии проводить подготовку к всероссийским проверочным работам, проведение которых планируется на март-апрель 2021 года. 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4.Учителям предметникам, преподающим в 11-х классах организовать подготовку учащихся к проведению РДР в декабре 2020 года на основе демонстрационных вариантов работ, выложенных на сайте ИРО в разделе “Диагностика качества образования”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556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результатов промежуточной аттестации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048795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22824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результатов промежуточной аттестации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0389322"/>
              </p:ext>
            </p:extLst>
          </p:nvPr>
        </p:nvGraphicFramePr>
        <p:xfrm>
          <a:off x="838200" y="1690688"/>
          <a:ext cx="10515600" cy="4486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47104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результатов промежуточной аттестации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488472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09793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удовлетворенности качеством предоставляемых гимназией образовательных услуг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150322"/>
              </p:ext>
            </p:extLst>
          </p:nvPr>
        </p:nvGraphicFramePr>
        <p:xfrm>
          <a:off x="965915" y="1909980"/>
          <a:ext cx="10387885" cy="3901236"/>
        </p:xfrm>
        <a:graphic>
          <a:graphicData uri="http://schemas.openxmlformats.org/drawingml/2006/table">
            <a:tbl>
              <a:tblPr/>
              <a:tblGrid>
                <a:gridCol w="412125">
                  <a:extLst>
                    <a:ext uri="{9D8B030D-6E8A-4147-A177-3AD203B41FA5}">
                      <a16:colId xmlns:a16="http://schemas.microsoft.com/office/drawing/2014/main" val="2886682509"/>
                    </a:ext>
                  </a:extLst>
                </a:gridCol>
                <a:gridCol w="2253803">
                  <a:extLst>
                    <a:ext uri="{9D8B030D-6E8A-4147-A177-3AD203B41FA5}">
                      <a16:colId xmlns:a16="http://schemas.microsoft.com/office/drawing/2014/main" val="967291107"/>
                    </a:ext>
                  </a:extLst>
                </a:gridCol>
                <a:gridCol w="1502183">
                  <a:extLst>
                    <a:ext uri="{9D8B030D-6E8A-4147-A177-3AD203B41FA5}">
                      <a16:colId xmlns:a16="http://schemas.microsoft.com/office/drawing/2014/main" val="2400515474"/>
                    </a:ext>
                  </a:extLst>
                </a:gridCol>
                <a:gridCol w="1036629">
                  <a:extLst>
                    <a:ext uri="{9D8B030D-6E8A-4147-A177-3AD203B41FA5}">
                      <a16:colId xmlns:a16="http://schemas.microsoft.com/office/drawing/2014/main" val="2367042766"/>
                    </a:ext>
                  </a:extLst>
                </a:gridCol>
                <a:gridCol w="1036629">
                  <a:extLst>
                    <a:ext uri="{9D8B030D-6E8A-4147-A177-3AD203B41FA5}">
                      <a16:colId xmlns:a16="http://schemas.microsoft.com/office/drawing/2014/main" val="1848664853"/>
                    </a:ext>
                  </a:extLst>
                </a:gridCol>
                <a:gridCol w="1036629">
                  <a:extLst>
                    <a:ext uri="{9D8B030D-6E8A-4147-A177-3AD203B41FA5}">
                      <a16:colId xmlns:a16="http://schemas.microsoft.com/office/drawing/2014/main" val="3847165260"/>
                    </a:ext>
                  </a:extLst>
                </a:gridCol>
                <a:gridCol w="1036629">
                  <a:extLst>
                    <a:ext uri="{9D8B030D-6E8A-4147-A177-3AD203B41FA5}">
                      <a16:colId xmlns:a16="http://schemas.microsoft.com/office/drawing/2014/main" val="400191196"/>
                    </a:ext>
                  </a:extLst>
                </a:gridCol>
                <a:gridCol w="1036629">
                  <a:extLst>
                    <a:ext uri="{9D8B030D-6E8A-4147-A177-3AD203B41FA5}">
                      <a16:colId xmlns:a16="http://schemas.microsoft.com/office/drawing/2014/main" val="2345417009"/>
                    </a:ext>
                  </a:extLst>
                </a:gridCol>
                <a:gridCol w="1036629">
                  <a:extLst>
                    <a:ext uri="{9D8B030D-6E8A-4147-A177-3AD203B41FA5}">
                      <a16:colId xmlns:a16="http://schemas.microsoft.com/office/drawing/2014/main" val="1424622384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уровень образования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Всего анкет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 целом Вы удовлетворены или не удовлетворены качеством предоставляемых образовательных услуг в данной образовательной организации?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4973089"/>
                  </a:ext>
                </a:extLst>
              </a:tr>
              <a:tr h="19905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Полностью удовлетворен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Скорее удовлетворен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Скорее не удовлетворен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Полностью не удовлетворен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Затрудняюсь ответить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 удовлетворенности качеством образовательных услуг в гимназии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747911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дошкольное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98,01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540775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начальное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94,39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102480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92,31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999488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среднее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91,59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8194345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 целом по гимназии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94,07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0818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7029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2123" y="365125"/>
            <a:ext cx="11423561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результатов промежуточной </a:t>
            </a:r>
            <a:r>
              <a:rPr lang="ru-RU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аттестации за 1 четверть 2020-2021 учебного года </a:t>
            </a:r>
            <a:endParaRPr lang="ru-RU" sz="32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4817463"/>
              </p:ext>
            </p:extLst>
          </p:nvPr>
        </p:nvGraphicFramePr>
        <p:xfrm>
          <a:off x="412123" y="1825625"/>
          <a:ext cx="10941677" cy="47683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0962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диагностических процедур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32586"/>
            <a:ext cx="10515600" cy="4644377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приняли участие во внешних диагностических процедурах 675 учащихся гимназии, всего было проведено 37 диагностических работ на параллели 5-10 классов.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Средний % успеваемости составил – 83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Средний % качества – 59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903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9895276"/>
              </p:ext>
            </p:extLst>
          </p:nvPr>
        </p:nvGraphicFramePr>
        <p:xfrm>
          <a:off x="838200" y="828764"/>
          <a:ext cx="10515600" cy="5811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009261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494</Words>
  <Application>Microsoft Office PowerPoint</Application>
  <PresentationFormat>Широкоэкранный</PresentationFormat>
  <Paragraphs>170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Тема Office</vt:lpstr>
      <vt:lpstr>О качестве реализации образовательных программ по отдельным предметам  (анализ результатов промежуточной аттестации, диагностических работ,  график проведения административных контрольных работ)</vt:lpstr>
      <vt:lpstr>Анализ результатов промежуточной аттестации</vt:lpstr>
      <vt:lpstr>Анализ результатов промежуточной аттестации</vt:lpstr>
      <vt:lpstr>Анализ результатов промежуточной аттестации</vt:lpstr>
      <vt:lpstr>Анализ результатов промежуточной аттестации</vt:lpstr>
      <vt:lpstr>Анализ удовлетворенности качеством предоставляемых гимназией образовательных услуг</vt:lpstr>
      <vt:lpstr>Анализ результатов промежуточной аттестации за 1 четверть 2020-2021 учебного года </vt:lpstr>
      <vt:lpstr>Анализ диагностических процедур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График административных контрольных работ</vt:lpstr>
      <vt:lpstr>Региональные оценочные процедуры (пройдут в декабре для учащихся 11 классов)</vt:lpstr>
      <vt:lpstr>Предложения в решение педагогического совета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качестве реализации образовательных программ по отдельным предметам (анализ результатов промежуточной аттестации, диагностических работ,  график проведения административных контрольных работ и муниципальных диагностических процедур)</dc:title>
  <dc:creator>Сафарова Марина Леонидовна</dc:creator>
  <cp:lastModifiedBy>Сафарова Марина Леонидовна</cp:lastModifiedBy>
  <cp:revision>13</cp:revision>
  <dcterms:created xsi:type="dcterms:W3CDTF">2020-11-11T07:16:30Z</dcterms:created>
  <dcterms:modified xsi:type="dcterms:W3CDTF">2020-11-20T11:06:26Z</dcterms:modified>
</cp:coreProperties>
</file>