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4" r:id="rId2"/>
    <p:sldId id="257" r:id="rId3"/>
    <p:sldId id="294" r:id="rId4"/>
    <p:sldId id="329" r:id="rId5"/>
    <p:sldId id="335" r:id="rId6"/>
    <p:sldId id="332" r:id="rId7"/>
    <p:sldId id="333" r:id="rId8"/>
    <p:sldId id="338" r:id="rId9"/>
    <p:sldId id="339" r:id="rId10"/>
    <p:sldId id="341" r:id="rId11"/>
    <p:sldId id="343" r:id="rId12"/>
    <p:sldId id="334" r:id="rId13"/>
    <p:sldId id="331" r:id="rId14"/>
    <p:sldId id="337" r:id="rId15"/>
    <p:sldId id="344" r:id="rId16"/>
    <p:sldId id="342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72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70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C18B08-ACC8-49D5-A435-AD2B7AC62DA9}" type="datetimeFigureOut">
              <a:rPr lang="ru-RU" smtClean="0"/>
              <a:t>01.09.2023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B07940-CA89-40D6-AC21-022F2ACBBA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2310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07940-CA89-40D6-AC21-022F2ACBBAA7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23609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07940-CA89-40D6-AC21-022F2ACBBAA7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1239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8E437-2807-41A4-B440-653A0B2B9768}" type="datetimeFigureOut">
              <a:rPr lang="ru-RU" smtClean="0"/>
              <a:t>01.09.2023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6D5B2-E631-457A-BD98-CB0D660EA3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0187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8E437-2807-41A4-B440-653A0B2B9768}" type="datetimeFigureOut">
              <a:rPr lang="ru-RU" smtClean="0"/>
              <a:t>01.09.2023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6D5B2-E631-457A-BD98-CB0D660EA3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9809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8E437-2807-41A4-B440-653A0B2B9768}" type="datetimeFigureOut">
              <a:rPr lang="ru-RU" smtClean="0"/>
              <a:t>01.09.2023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6D5B2-E631-457A-BD98-CB0D660EA3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6642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8E437-2807-41A4-B440-653A0B2B9768}" type="datetimeFigureOut">
              <a:rPr lang="ru-RU" smtClean="0"/>
              <a:t>01.09.2023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6D5B2-E631-457A-BD98-CB0D660EA3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1605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8E437-2807-41A4-B440-653A0B2B9768}" type="datetimeFigureOut">
              <a:rPr lang="ru-RU" smtClean="0"/>
              <a:t>01.09.2023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6D5B2-E631-457A-BD98-CB0D660EA3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2455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8E437-2807-41A4-B440-653A0B2B9768}" type="datetimeFigureOut">
              <a:rPr lang="ru-RU" smtClean="0"/>
              <a:t>01.09.2023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6D5B2-E631-457A-BD98-CB0D660EA3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9548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8E437-2807-41A4-B440-653A0B2B9768}" type="datetimeFigureOut">
              <a:rPr lang="ru-RU" smtClean="0"/>
              <a:t>01.09.2023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6D5B2-E631-457A-BD98-CB0D660EA3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366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8E437-2807-41A4-B440-653A0B2B9768}" type="datetimeFigureOut">
              <a:rPr lang="ru-RU" smtClean="0"/>
              <a:t>01.09.2023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6D5B2-E631-457A-BD98-CB0D660EA3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2406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8E437-2807-41A4-B440-653A0B2B9768}" type="datetimeFigureOut">
              <a:rPr lang="ru-RU" smtClean="0"/>
              <a:t>01.09.2023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6D5B2-E631-457A-BD98-CB0D660EA3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504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8E437-2807-41A4-B440-653A0B2B9768}" type="datetimeFigureOut">
              <a:rPr lang="ru-RU" smtClean="0"/>
              <a:t>01.09.2023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6D5B2-E631-457A-BD98-CB0D660EA3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1627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8E437-2807-41A4-B440-653A0B2B9768}" type="datetimeFigureOut">
              <a:rPr lang="ru-RU" smtClean="0"/>
              <a:t>01.09.2023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6D5B2-E631-457A-BD98-CB0D660EA3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7383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58E437-2807-41A4-B440-653A0B2B9768}" type="datetimeFigureOut">
              <a:rPr lang="ru-RU" smtClean="0"/>
              <a:t>01.09.2023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76D5B2-E631-457A-BD98-CB0D660EA3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4611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gim3@admsurgut.ru" TargetMode="External"/><Relationship Id="rId4" Type="http://schemas.openxmlformats.org/officeDocument/2006/relationships/hyperlink" Target="https://gsalmanova-surgut.gosuslugi.ru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docs.google.com/spreadsheets/d/1iZq04SVRIn5aBTlsifyEoqXu0QXZ-0QG/edit?usp=share_link&amp;ouid=117720292865044617986&amp;rtpof=true&amp;sd=true" TargetMode="External"/><Relationship Id="rId3" Type="http://schemas.openxmlformats.org/officeDocument/2006/relationships/image" Target="../media/image1.JPG"/><Relationship Id="rId7" Type="http://schemas.openxmlformats.org/officeDocument/2006/relationships/hyperlink" Target="https://docs.google.com/spreadsheets/d/12mrRhVYLiy6SPkIQHtV2gPd7mqAk07_z/edit?usp=share_link&amp;ouid=117720292865044617986&amp;rtpof=true&amp;sd=tru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docs.google.com/spreadsheets/d/102opb11AWuz1ebUzI4YQsp7HnJClGEry/edit?usp=share_link&amp;ouid=117720292865044617986&amp;rtpof=true&amp;sd=true" TargetMode="External"/><Relationship Id="rId11" Type="http://schemas.openxmlformats.org/officeDocument/2006/relationships/hyperlink" Target="http://surgut-tor.ru/" TargetMode="External"/><Relationship Id="rId5" Type="http://schemas.openxmlformats.org/officeDocument/2006/relationships/hyperlink" Target="https://docs.google.com/spreadsheets/d/1N1_HNxfd-ZbpuvcJzBv4Jt2Kyb448YR4/edit?usp=share_link&amp;ouid=117720292865044617986&amp;rtpof=true&amp;sd=true" TargetMode="External"/><Relationship Id="rId10" Type="http://schemas.openxmlformats.org/officeDocument/2006/relationships/hyperlink" Target="https://docs.google.com/document/d/1Fr_FRdMW1nix-aISSG5ibIzys0EeIs60/edit?usp=share_link&amp;ouid=117720292865044617986&amp;rtpof=true&amp;sd=true" TargetMode="External"/><Relationship Id="rId4" Type="http://schemas.openxmlformats.org/officeDocument/2006/relationships/hyperlink" Target="https://gimnaziyasalmanovasurgut-r86.gosweb.gosuslugi.ru/netcat_files/userfiles/3/Obrazovanie/FGOS_NOO/Programma_vospitaniya_gimnazii_Salmanovskaya_vysota.pdf" TargetMode="External"/><Relationship Id="rId9" Type="http://schemas.openxmlformats.org/officeDocument/2006/relationships/hyperlink" Target="https://docs.google.com/document/d/1WYYyUuE3AeFOiAI2oBrOc7OxUZk3tsCn/edit?usp=share_link&amp;ouid=117720292865044617986&amp;rtpof=true&amp;sd=true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ciUeM8fLFej4zu3m7yUzEri9BTqNdIunrZeVvnNwqMY/edit?usp=sharing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B4P9WGk4-8adBaCjkcg8-vzqy2EoabnJ/view?usp=share_link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docs.google.com/document/d/1b4YUH4nz1XW23rUD4zi8G2ABkpMzc3pB/edit?usp=share_link&amp;ouid=117720292865044617986&amp;rtpof=true&amp;sd=true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drive/folders/1zIyB90AjCUQkHPOZ85fc7rURbHgbrwjp?usp=share_link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setilab.ru/modules/article/view.article.php/c24/231/p6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902"/>
          <a:stretch/>
        </p:blipFill>
        <p:spPr bwMode="auto">
          <a:xfrm>
            <a:off x="0" y="0"/>
            <a:ext cx="3217985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4" r="27122" b="13096"/>
          <a:stretch/>
        </p:blipFill>
        <p:spPr>
          <a:xfrm>
            <a:off x="2630202" y="1847795"/>
            <a:ext cx="9891346" cy="5010205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2712264" y="584741"/>
            <a:ext cx="956179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dirty="0" smtClean="0">
                <a:solidFill>
                  <a:srgbClr val="960000"/>
                </a:solidFill>
                <a:latin typeface="Bahnschrift SemiLight Condensed" panose="020B0502040204020203" pitchFamily="34" charset="0"/>
                <a:ea typeface="Times New Roman" panose="02020603050405020304" pitchFamily="18" charset="0"/>
              </a:rPr>
              <a:t>«ПРОЕКТНОЕ УПРАВЛЕНИЕ КЛАССОМ </a:t>
            </a:r>
          </a:p>
          <a:p>
            <a:pPr algn="ctr"/>
            <a:r>
              <a:rPr lang="ru-RU" sz="2600" dirty="0" smtClean="0">
                <a:solidFill>
                  <a:srgbClr val="960000"/>
                </a:solidFill>
                <a:latin typeface="Bahnschrift SemiLight Condensed" panose="020B0502040204020203" pitchFamily="34" charset="0"/>
                <a:ea typeface="Times New Roman" panose="02020603050405020304" pitchFamily="18" charset="0"/>
              </a:rPr>
              <a:t>КАК УСЛОВИЕ РЕАЛИЗАЦИИ ПРОГРАММЫ ВОСПИТАНИЯ «САЛМАНОВСКАЯ ВЫСОТА»</a:t>
            </a:r>
            <a:endParaRPr lang="ru-RU" sz="2600" dirty="0">
              <a:solidFill>
                <a:srgbClr val="960000"/>
              </a:solidFill>
              <a:latin typeface="Bahnschrift SemiLight Condensed" panose="020B0502040204020203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94127" y="186343"/>
            <a:ext cx="764051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Bahnschrift Light Condensed" panose="020B0502040204020203" pitchFamily="34" charset="0"/>
                <a:ea typeface="Times New Roman" panose="02020603050405020304" pitchFamily="18" charset="0"/>
              </a:rPr>
              <a:t>Муниципальное бюджетное общеобразовательное учреждение гимназия имени Ф.К.Салманова</a:t>
            </a:r>
            <a:endParaRPr lang="ru-RU" sz="1600" dirty="0">
              <a:solidFill>
                <a:srgbClr val="002060"/>
              </a:solidFill>
              <a:latin typeface="Bahnschrift Light Condensed" panose="020B0502040204020203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479409" y="1598692"/>
            <a:ext cx="379465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600" dirty="0">
                <a:solidFill>
                  <a:srgbClr val="960000"/>
                </a:solidFill>
                <a:latin typeface="Bahnschrift Light Condensed" panose="020B0502040204020203" pitchFamily="34" charset="0"/>
                <a:cs typeface="Arial" panose="020B0604020202020204" pitchFamily="34" charset="0"/>
              </a:rPr>
              <a:t>Адрес сайта образовательной организации:</a:t>
            </a:r>
          </a:p>
          <a:p>
            <a:r>
              <a:rPr lang="en-US" altLang="ru-RU" sz="1600" dirty="0">
                <a:latin typeface="Bahnschrift Light Condensed" panose="020B0502040204020203" pitchFamily="34" charset="0"/>
                <a:ea typeface="Gotham Pro Medium"/>
                <a:cs typeface="Gotham Pro Medium"/>
                <a:hlinkClick r:id="rId4"/>
              </a:rPr>
              <a:t>https://gsalmanova-surgut.gosuslugi.ru/</a:t>
            </a:r>
            <a:r>
              <a:rPr lang="ru-RU" altLang="ru-RU" sz="1600" dirty="0">
                <a:latin typeface="Bahnschrift Light Condensed" panose="020B0502040204020203" pitchFamily="34" charset="0"/>
                <a:ea typeface="Gotham Pro Medium"/>
                <a:cs typeface="Gotham Pro Medium"/>
              </a:rPr>
              <a:t> </a:t>
            </a:r>
            <a:endParaRPr lang="ru-RU" altLang="ru-RU" sz="1600" dirty="0">
              <a:solidFill>
                <a:srgbClr val="002060"/>
              </a:solidFill>
              <a:latin typeface="Bahnschrift Light Condensed" panose="020B0502040204020203" pitchFamily="34" charset="0"/>
              <a:cs typeface="Arial" panose="020B0604020202020204" pitchFamily="34" charset="0"/>
            </a:endParaRPr>
          </a:p>
          <a:p>
            <a:r>
              <a:rPr lang="ru-RU" altLang="ru-RU" sz="1600" dirty="0">
                <a:solidFill>
                  <a:srgbClr val="960000"/>
                </a:solidFill>
                <a:latin typeface="Bahnschrift Light Condensed" panose="020B0502040204020203" pitchFamily="34" charset="0"/>
                <a:cs typeface="Arial" panose="020B0604020202020204" pitchFamily="34" charset="0"/>
              </a:rPr>
              <a:t>ФИО руководителя: </a:t>
            </a:r>
            <a:r>
              <a:rPr lang="ru-RU" altLang="ru-RU" sz="1600" dirty="0">
                <a:solidFill>
                  <a:srgbClr val="002060"/>
                </a:solidFill>
                <a:latin typeface="Bahnschrift Light Condensed" panose="020B0502040204020203" pitchFamily="34" charset="0"/>
                <a:cs typeface="Arial" panose="020B0604020202020204" pitchFamily="34" charset="0"/>
              </a:rPr>
              <a:t>Кучина Светлана </a:t>
            </a:r>
            <a:r>
              <a:rPr lang="ru-RU" altLang="ru-RU" sz="1600" dirty="0" smtClean="0">
                <a:solidFill>
                  <a:srgbClr val="002060"/>
                </a:solidFill>
                <a:latin typeface="Bahnschrift Light Condensed" panose="020B0502040204020203" pitchFamily="34" charset="0"/>
                <a:cs typeface="Arial" panose="020B0604020202020204" pitchFamily="34" charset="0"/>
              </a:rPr>
              <a:t>Анатольевна</a:t>
            </a:r>
          </a:p>
          <a:p>
            <a:r>
              <a:rPr lang="ru-RU" altLang="ru-RU" sz="1600" dirty="0" smtClean="0">
                <a:solidFill>
                  <a:srgbClr val="960000"/>
                </a:solidFill>
                <a:latin typeface="Bahnschrift Light Condensed" panose="020B0502040204020203" pitchFamily="34" charset="0"/>
                <a:cs typeface="Arial" panose="020B0604020202020204" pitchFamily="34" charset="0"/>
              </a:rPr>
              <a:t>Е-</a:t>
            </a:r>
            <a:r>
              <a:rPr lang="en-US" altLang="ru-RU" sz="1600" dirty="0" smtClean="0">
                <a:solidFill>
                  <a:srgbClr val="960000"/>
                </a:solidFill>
                <a:latin typeface="Bahnschrift Light Condensed" panose="020B0502040204020203" pitchFamily="34" charset="0"/>
                <a:cs typeface="Arial" panose="020B0604020202020204" pitchFamily="34" charset="0"/>
              </a:rPr>
              <a:t>mail</a:t>
            </a:r>
            <a:r>
              <a:rPr lang="ru-RU" altLang="ru-RU" sz="1600" dirty="0" smtClean="0">
                <a:solidFill>
                  <a:srgbClr val="960000"/>
                </a:solidFill>
                <a:latin typeface="Bahnschrift Light Condensed" panose="020B0502040204020203" pitchFamily="34" charset="0"/>
                <a:cs typeface="Arial" panose="020B0604020202020204" pitchFamily="34" charset="0"/>
              </a:rPr>
              <a:t>: </a:t>
            </a:r>
            <a:r>
              <a:rPr lang="en-US" sz="1600" dirty="0" smtClean="0">
                <a:latin typeface="Bahnschrift Light Condensed" panose="020B0502040204020203" pitchFamily="34" charset="0"/>
                <a:hlinkClick r:id="rId5"/>
              </a:rPr>
              <a:t>gim3@admsurgut.ru</a:t>
            </a:r>
            <a:r>
              <a:rPr lang="ru-RU" sz="1600" dirty="0">
                <a:latin typeface="Bahnschrift Light Condensed" panose="020B0502040204020203" pitchFamily="34" charset="0"/>
              </a:rPr>
              <a:t> </a:t>
            </a:r>
            <a:endParaRPr lang="ru-RU" altLang="ru-RU" sz="1600" dirty="0">
              <a:solidFill>
                <a:srgbClr val="002060"/>
              </a:solidFill>
              <a:latin typeface="Bahnschrift Light Condensed" panose="020B0502040204020203" pitchFamily="34" charset="0"/>
              <a:cs typeface="Arial" panose="020B0604020202020204" pitchFamily="34" charset="0"/>
            </a:endParaRPr>
          </a:p>
          <a:p>
            <a:r>
              <a:rPr lang="ru-RU" altLang="ru-RU" sz="1600" dirty="0">
                <a:solidFill>
                  <a:srgbClr val="960000"/>
                </a:solidFill>
                <a:latin typeface="Bahnschrift Light Condensed" panose="020B0502040204020203" pitchFamily="34" charset="0"/>
                <a:cs typeface="Arial" panose="020B0604020202020204" pitchFamily="34" charset="0"/>
              </a:rPr>
              <a:t>Контакты руководителя</a:t>
            </a:r>
            <a:r>
              <a:rPr lang="ru-RU" altLang="ru-RU" sz="1600">
                <a:solidFill>
                  <a:srgbClr val="960000"/>
                </a:solidFill>
                <a:latin typeface="Bahnschrift Light Condensed" panose="020B0502040204020203" pitchFamily="34" charset="0"/>
                <a:cs typeface="Arial" panose="020B0604020202020204" pitchFamily="34" charset="0"/>
              </a:rPr>
              <a:t>: </a:t>
            </a:r>
            <a:r>
              <a:rPr lang="ru-RU" altLang="ru-RU" sz="1600" smtClean="0">
                <a:solidFill>
                  <a:srgbClr val="002060"/>
                </a:solidFill>
                <a:latin typeface="Bahnschrift Light Condensed" panose="020B0502040204020203" pitchFamily="34" charset="0"/>
                <a:cs typeface="Arial" panose="020B0604020202020204" pitchFamily="34" charset="0"/>
              </a:rPr>
              <a:t>8(3462)525217</a:t>
            </a:r>
            <a:endParaRPr lang="ru-RU" altLang="ru-RU" sz="1600" dirty="0">
              <a:solidFill>
                <a:srgbClr val="002060"/>
              </a:solidFill>
              <a:latin typeface="Bahnschrift Light Condensed" panose="020B0502040204020203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669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902"/>
          <a:stretch/>
        </p:blipFill>
        <p:spPr bwMode="auto">
          <a:xfrm>
            <a:off x="0" y="0"/>
            <a:ext cx="3217985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9" name="Прямая соединительная линия 8"/>
          <p:cNvCxnSpPr/>
          <p:nvPr/>
        </p:nvCxnSpPr>
        <p:spPr>
          <a:xfrm flipV="1">
            <a:off x="3103051" y="975606"/>
            <a:ext cx="8994532" cy="2334"/>
          </a:xfrm>
          <a:prstGeom prst="line">
            <a:avLst/>
          </a:prstGeom>
          <a:ln w="50800">
            <a:solidFill>
              <a:srgbClr val="96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3103683" y="123605"/>
            <a:ext cx="764051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  <a:latin typeface="Bahnschrift Light Condensed" panose="020B0502040204020203" pitchFamily="34" charset="0"/>
                <a:ea typeface="Times New Roman" panose="02020603050405020304" pitchFamily="18" charset="0"/>
              </a:rPr>
              <a:t>Муниципальное бюджетное общеобразовательное учреждение гимназия имени Ф.К.Салманова</a:t>
            </a:r>
            <a:endParaRPr lang="ru-RU" sz="1600" dirty="0">
              <a:solidFill>
                <a:srgbClr val="002060"/>
              </a:solidFill>
              <a:latin typeface="Bahnschrift Light Condensed" panose="020B0502040204020203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81528" y="457273"/>
            <a:ext cx="39405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960000"/>
                </a:solidFill>
                <a:latin typeface="Bahnschrift Light Condensed" panose="020B0502040204020203" pitchFamily="34" charset="0"/>
                <a:ea typeface="Times New Roman" panose="02020603050405020304" pitchFamily="18" charset="0"/>
              </a:rPr>
              <a:t>ФОРМЫ РЕАЛИЗАЦИИ ПРОЕКТА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773296" y="64886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9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98343" y="1344938"/>
            <a:ext cx="9484305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sz="1400" dirty="0">
                <a:solidFill>
                  <a:srgbClr val="960000"/>
                </a:solidFill>
                <a:latin typeface="Bahnschrift Ligh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Шаг первый </a:t>
            </a:r>
            <a:r>
              <a:rPr lang="ru-RU" sz="1400" dirty="0">
                <a:solidFill>
                  <a:srgbClr val="002060"/>
                </a:solidFill>
                <a:latin typeface="Bahnschrift Ligh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создать команду единомышленников.</a:t>
            </a:r>
          </a:p>
          <a:p>
            <a:pPr indent="449580" algn="just">
              <a:spcAft>
                <a:spcPts val="0"/>
              </a:spcAft>
            </a:pPr>
            <a:r>
              <a:rPr lang="ru-RU" sz="1400" dirty="0">
                <a:solidFill>
                  <a:srgbClr val="960000"/>
                </a:solidFill>
                <a:latin typeface="Bahnschrift Ligh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Шаг второй </a:t>
            </a:r>
            <a:r>
              <a:rPr lang="ru-RU" sz="1400" dirty="0">
                <a:solidFill>
                  <a:srgbClr val="002060"/>
                </a:solidFill>
                <a:latin typeface="Bahnschrift Ligh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исследовать уровень профессиональной компетентности педагогов в рамках реализации проектного подхода в управлении классом.</a:t>
            </a:r>
          </a:p>
          <a:p>
            <a:pPr indent="449580" algn="just">
              <a:spcAft>
                <a:spcPts val="0"/>
              </a:spcAft>
            </a:pPr>
            <a:r>
              <a:rPr lang="ru-RU" sz="1400" dirty="0">
                <a:solidFill>
                  <a:srgbClr val="002060"/>
                </a:solidFill>
                <a:latin typeface="Bahnschrift Ligh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Задача повышения качества профессионального образования педагогов может быть решена, в том числе, и за счет использования потенциала специальным образом организованной в образовательной организации методической работы. В гимназии сложилась устойчивая, достаточно «работоспособная» система методической работы, которая включает в основном традиционные структурные элементы: </a:t>
            </a:r>
          </a:p>
          <a:p>
            <a:pPr indent="449580" algn="just">
              <a:spcAft>
                <a:spcPts val="0"/>
              </a:spcAft>
            </a:pPr>
            <a:r>
              <a:rPr lang="ru-RU" sz="1400" dirty="0">
                <a:solidFill>
                  <a:srgbClr val="002060"/>
                </a:solidFill>
                <a:latin typeface="Bahnschrift Light 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курсы повышения квалификации разного содержания, объема часов, направленности;</a:t>
            </a:r>
            <a:endParaRPr lang="ru-RU" sz="1400" dirty="0">
              <a:solidFill>
                <a:srgbClr val="002060"/>
              </a:solidFill>
              <a:latin typeface="Bahnschrift Light 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sz="1400" dirty="0">
                <a:solidFill>
                  <a:srgbClr val="002060"/>
                </a:solidFill>
                <a:latin typeface="Bahnschrift Light 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выступления на научно-практических конференциях, семинарах, форумах;  </a:t>
            </a:r>
            <a:endParaRPr lang="ru-RU" sz="1400" dirty="0">
              <a:solidFill>
                <a:srgbClr val="002060"/>
              </a:solidFill>
              <a:latin typeface="Bahnschrift Light 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sz="1400" dirty="0">
                <a:solidFill>
                  <a:srgbClr val="002060"/>
                </a:solidFill>
                <a:latin typeface="Bahnschrift Light 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участие в профессиональных конкурсах, в том числе предметных олимпиадах для учителей;</a:t>
            </a:r>
            <a:endParaRPr lang="ru-RU" sz="1400" dirty="0">
              <a:solidFill>
                <a:srgbClr val="002060"/>
              </a:solidFill>
              <a:latin typeface="Bahnschrift Light 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sz="1400" dirty="0">
                <a:solidFill>
                  <a:srgbClr val="002060"/>
                </a:solidFill>
                <a:latin typeface="Bahnschrift Light 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проектная деятельность;</a:t>
            </a:r>
            <a:endParaRPr lang="ru-RU" sz="1400" dirty="0">
              <a:solidFill>
                <a:srgbClr val="002060"/>
              </a:solidFill>
              <a:latin typeface="Bahnschrift Light 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sz="1400" dirty="0">
                <a:solidFill>
                  <a:srgbClr val="002060"/>
                </a:solidFill>
                <a:latin typeface="Bahnschrift Light 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мастер-классы и предъявление методических достижений учительскому сообществу в рамках предметно-цикловых комиссий учителей-предметников и классных руководителей;</a:t>
            </a:r>
            <a:endParaRPr lang="ru-RU" sz="1400" dirty="0">
              <a:solidFill>
                <a:srgbClr val="002060"/>
              </a:solidFill>
              <a:latin typeface="Bahnschrift Light 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sz="1400" dirty="0">
                <a:solidFill>
                  <a:srgbClr val="002060"/>
                </a:solidFill>
                <a:latin typeface="Bahnschrift Light 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участие в сетевых сообществах педагогов;</a:t>
            </a:r>
            <a:endParaRPr lang="ru-RU" sz="1400" dirty="0">
              <a:solidFill>
                <a:srgbClr val="002060"/>
              </a:solidFill>
              <a:latin typeface="Bahnschrift Light 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sz="1400" dirty="0">
                <a:solidFill>
                  <a:srgbClr val="002060"/>
                </a:solidFill>
                <a:latin typeface="Bahnschrift Light 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самообразование, в том числе дистанционные курсы повышения квалификации;</a:t>
            </a:r>
            <a:endParaRPr lang="ru-RU" sz="1400" dirty="0">
              <a:solidFill>
                <a:srgbClr val="002060"/>
              </a:solidFill>
              <a:latin typeface="Bahnschrift Light 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sz="1400" dirty="0">
                <a:solidFill>
                  <a:srgbClr val="002060"/>
                </a:solidFill>
                <a:latin typeface="Bahnschrift Ligh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педагогический совет, </a:t>
            </a:r>
          </a:p>
          <a:p>
            <a:pPr indent="449580" algn="just">
              <a:spcAft>
                <a:spcPts val="0"/>
              </a:spcAft>
            </a:pPr>
            <a:r>
              <a:rPr lang="ru-RU" sz="1400" dirty="0">
                <a:solidFill>
                  <a:srgbClr val="002060"/>
                </a:solidFill>
                <a:latin typeface="Bahnschrift Ligh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аттестация педагогических кадров.  </a:t>
            </a:r>
          </a:p>
          <a:p>
            <a:pPr indent="449580" algn="just">
              <a:spcAft>
                <a:spcPts val="0"/>
              </a:spcAft>
            </a:pPr>
            <a:r>
              <a:rPr lang="ru-RU" sz="1400" dirty="0">
                <a:solidFill>
                  <a:srgbClr val="960000"/>
                </a:solidFill>
                <a:latin typeface="Bahnschrift Ligh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Шаг третий </a:t>
            </a:r>
            <a:r>
              <a:rPr lang="ru-RU" sz="1400" dirty="0">
                <a:solidFill>
                  <a:srgbClr val="002060"/>
                </a:solidFill>
                <a:latin typeface="Bahnschrift Ligh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определить ключевую идею, цель, задачи и показатели результативности реализации проекта «Руководить классом: миссия выполнима.</a:t>
            </a:r>
          </a:p>
          <a:p>
            <a:pPr indent="450215" algn="just">
              <a:spcAft>
                <a:spcPts val="0"/>
              </a:spcAft>
            </a:pPr>
            <a:r>
              <a:rPr lang="ru-RU" sz="1400" dirty="0">
                <a:solidFill>
                  <a:srgbClr val="960000"/>
                </a:solidFill>
                <a:latin typeface="Bahnschrift Ligh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Шаг четвертый </a:t>
            </a:r>
            <a:r>
              <a:rPr lang="ru-RU" sz="1400" dirty="0">
                <a:solidFill>
                  <a:srgbClr val="002060"/>
                </a:solidFill>
                <a:latin typeface="Bahnschrift Ligh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 анализ существующих подходов к организации деятельности классного руководителя, поиск новых эффективных подходов, систематизация и интеграция образовательных проектов гимназии в систему воспитательной работы классного руководителя.</a:t>
            </a:r>
          </a:p>
          <a:p>
            <a:pPr indent="450215" algn="just">
              <a:spcAft>
                <a:spcPts val="0"/>
              </a:spcAft>
            </a:pPr>
            <a:r>
              <a:rPr lang="ru-RU" sz="1400" dirty="0">
                <a:solidFill>
                  <a:srgbClr val="960000"/>
                </a:solidFill>
                <a:latin typeface="Bahnschrift Ligh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Шаг пятый </a:t>
            </a:r>
            <a:r>
              <a:rPr lang="ru-RU" sz="1400" dirty="0">
                <a:solidFill>
                  <a:srgbClr val="002060"/>
                </a:solidFill>
                <a:latin typeface="Bahnschrift Ligh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создание эффективной модели организации деятельности классного руководителя гимназии. </a:t>
            </a:r>
          </a:p>
          <a:p>
            <a:pPr indent="449580" algn="just">
              <a:spcAft>
                <a:spcPts val="0"/>
              </a:spcAft>
            </a:pPr>
            <a:r>
              <a:rPr lang="ru-RU" sz="1400" dirty="0">
                <a:solidFill>
                  <a:srgbClr val="960000"/>
                </a:solidFill>
                <a:latin typeface="Bahnschrift Ligh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Шаг шестой </a:t>
            </a:r>
            <a:r>
              <a:rPr lang="ru-RU" sz="1400" dirty="0">
                <a:solidFill>
                  <a:srgbClr val="002060"/>
                </a:solidFill>
                <a:latin typeface="Bahnschrift Ligh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работа классных руководителей по созданию Конструктора проектных линий «Класс - проект», «Ученик-проект», «Команда-проект», «Событие – проект».</a:t>
            </a:r>
          </a:p>
          <a:p>
            <a:pPr indent="449580" algn="just">
              <a:spcAft>
                <a:spcPts val="0"/>
              </a:spcAft>
            </a:pPr>
            <a:r>
              <a:rPr lang="ru-RU" sz="1400" dirty="0">
                <a:solidFill>
                  <a:srgbClr val="960000"/>
                </a:solidFill>
                <a:latin typeface="Bahnschrift Ligh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Шаг седьмой </a:t>
            </a:r>
            <a:r>
              <a:rPr lang="ru-RU" sz="1400" dirty="0">
                <a:solidFill>
                  <a:srgbClr val="002060"/>
                </a:solidFill>
                <a:latin typeface="Bahnschrift Ligh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рефлексия и </a:t>
            </a:r>
            <a:r>
              <a:rPr lang="ru-RU" sz="1400" dirty="0" err="1">
                <a:solidFill>
                  <a:srgbClr val="002060"/>
                </a:solidFill>
                <a:latin typeface="Bahnschrift Ligh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супервизия</a:t>
            </a:r>
            <a:r>
              <a:rPr lang="ru-RU" sz="1400" dirty="0">
                <a:solidFill>
                  <a:srgbClr val="002060"/>
                </a:solidFill>
                <a:latin typeface="Bahnschrift Ligh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400" dirty="0" smtClean="0">
                <a:solidFill>
                  <a:srgbClr val="002060"/>
                </a:solidFill>
                <a:latin typeface="Bahnschrift Ligh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презентация опыта.</a:t>
            </a:r>
            <a:endParaRPr lang="ru-RU" sz="1400" dirty="0">
              <a:solidFill>
                <a:srgbClr val="002060"/>
              </a:solidFill>
              <a:latin typeface="Bahnschrift Light 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81528" y="975606"/>
            <a:ext cx="18036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960000"/>
                </a:solidFill>
                <a:latin typeface="Bahnschrift Light Condensed" panose="020B0502040204020203" pitchFamily="34" charset="0"/>
                <a:ea typeface="Times New Roman" panose="02020603050405020304" pitchFamily="18" charset="0"/>
              </a:rPr>
              <a:t>АЛГОРИТМ ДЕЙСТВИЙ</a:t>
            </a:r>
          </a:p>
        </p:txBody>
      </p:sp>
    </p:spTree>
    <p:extLst>
      <p:ext uri="{BB962C8B-B14F-4D97-AF65-F5344CB8AC3E}">
        <p14:creationId xmlns:p14="http://schemas.microsoft.com/office/powerpoint/2010/main" val="1708235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902"/>
          <a:stretch/>
        </p:blipFill>
        <p:spPr bwMode="auto">
          <a:xfrm>
            <a:off x="0" y="0"/>
            <a:ext cx="3217985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9" name="Прямая соединительная линия 8"/>
          <p:cNvCxnSpPr/>
          <p:nvPr/>
        </p:nvCxnSpPr>
        <p:spPr>
          <a:xfrm flipV="1">
            <a:off x="3103051" y="960047"/>
            <a:ext cx="8994532" cy="2334"/>
          </a:xfrm>
          <a:prstGeom prst="line">
            <a:avLst/>
          </a:prstGeom>
          <a:ln w="50800">
            <a:solidFill>
              <a:srgbClr val="96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3103683" y="123605"/>
            <a:ext cx="764051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  <a:latin typeface="Bahnschrift Light Condensed" panose="020B0502040204020203" pitchFamily="34" charset="0"/>
                <a:ea typeface="Times New Roman" panose="02020603050405020304" pitchFamily="18" charset="0"/>
              </a:rPr>
              <a:t>Муниципальное бюджетное общеобразовательное учреждение гимназия имени Ф.К.Салманова</a:t>
            </a:r>
            <a:endParaRPr lang="ru-RU" sz="1600" dirty="0">
              <a:solidFill>
                <a:srgbClr val="002060"/>
              </a:solidFill>
              <a:latin typeface="Bahnschrift Light Condensed" panose="020B0502040204020203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15091" y="455779"/>
            <a:ext cx="39405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960000"/>
                </a:solidFill>
                <a:latin typeface="Bahnschrift Light Condensed" panose="020B0502040204020203" pitchFamily="34" charset="0"/>
                <a:ea typeface="Times New Roman" panose="02020603050405020304" pitchFamily="18" charset="0"/>
              </a:rPr>
              <a:t>ФОРМЫ РЕАЛИЗАЦИИ ПРОЕКТА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773296" y="64886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10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960209" y="960047"/>
            <a:ext cx="9115493" cy="29315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400" dirty="0" smtClean="0">
                <a:solidFill>
                  <a:srgbClr val="960000"/>
                </a:solidFill>
                <a:latin typeface="Bahnschrift Light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I.</a:t>
            </a:r>
            <a:r>
              <a:rPr lang="ru-RU" sz="2400" dirty="0" smtClean="0">
                <a:solidFill>
                  <a:srgbClr val="960000"/>
                </a:solidFill>
                <a:latin typeface="Bahnschrift Ligh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Реализация программы воспитания гимназии «Салмановская высота»</a:t>
            </a:r>
          </a:p>
          <a:p>
            <a:pPr algn="just">
              <a:spcAft>
                <a:spcPts val="0"/>
              </a:spcAft>
            </a:pPr>
            <a:r>
              <a:rPr lang="en-US" sz="1050" dirty="0">
                <a:solidFill>
                  <a:srgbClr val="960000"/>
                </a:solidFill>
                <a:latin typeface="Bahnschrift Light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</a:t>
            </a:r>
            <a:r>
              <a:rPr lang="en-US" sz="1050" dirty="0" smtClean="0">
                <a:solidFill>
                  <a:srgbClr val="960000"/>
                </a:solidFill>
                <a:latin typeface="Bahnschrift Light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gimnaziyasalmanovasurgut-r86.gosweb.gosuslugi.ru/netcat_files/userfiles/3/Obrazovanie/FGOS_NOO/Programma_vospitaniya_gimnazii_Salmanovskaya_vysota.pdf</a:t>
            </a:r>
            <a:r>
              <a:rPr lang="ru-RU" sz="1050" dirty="0" smtClean="0">
                <a:solidFill>
                  <a:srgbClr val="960000"/>
                </a:solidFill>
                <a:latin typeface="Bahnschrift Light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400" dirty="0" smtClean="0">
              <a:solidFill>
                <a:srgbClr val="960000"/>
              </a:solidFill>
              <a:latin typeface="Bahnschrift Light Semi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960000"/>
                </a:solidFill>
                <a:latin typeface="Bahnschrift Light Condensed" panose="020B0502040204020203" pitchFamily="34" charset="0"/>
              </a:rPr>
              <a:t>1.Реализация </a:t>
            </a:r>
            <a:r>
              <a:rPr lang="ru-RU" sz="2000" dirty="0" err="1">
                <a:solidFill>
                  <a:srgbClr val="960000"/>
                </a:solidFill>
                <a:latin typeface="Bahnschrift Light Condensed" panose="020B0502040204020203" pitchFamily="34" charset="0"/>
              </a:rPr>
              <a:t>общегимназического</a:t>
            </a:r>
            <a:r>
              <a:rPr lang="ru-RU" sz="2000" dirty="0">
                <a:solidFill>
                  <a:srgbClr val="960000"/>
                </a:solidFill>
                <a:latin typeface="Bahnschrift Light Condensed" panose="020B0502040204020203" pitchFamily="34" charset="0"/>
              </a:rPr>
              <a:t> плана </a:t>
            </a:r>
            <a:r>
              <a:rPr lang="ru-RU" sz="2000" dirty="0" smtClean="0">
                <a:solidFill>
                  <a:srgbClr val="960000"/>
                </a:solidFill>
                <a:latin typeface="Bahnschrift Light Condensed" panose="020B0502040204020203" pitchFamily="34" charset="0"/>
              </a:rPr>
              <a:t>ВД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00" dirty="0" smtClean="0">
                <a:latin typeface="Bahnschrift Light SemiCondensed" panose="020B0502040204020203" pitchFamily="34" charset="0"/>
                <a:hlinkClick r:id="rId5"/>
              </a:rPr>
              <a:t>https://docs.google.com/spreadsheets/d/1N1_HNxfd-ZbpuvcJzBv4Jt2Kyb448YR4/edit?usp=share_link&amp;ouid=117720292865044617986&amp;rtpof=true&amp;sd=true</a:t>
            </a:r>
            <a:r>
              <a:rPr lang="ru-RU" sz="1000" dirty="0" smtClean="0">
                <a:latin typeface="Bahnschrift Light SemiCondensed" panose="020B0502040204020203" pitchFamily="34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000" dirty="0" smtClean="0">
              <a:latin typeface="Bahnschrift Light SemiCondensed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00" dirty="0" smtClean="0">
                <a:latin typeface="Bahnschrift Light SemiCondensed" panose="020B0502040204020203" pitchFamily="34" charset="0"/>
                <a:hlinkClick r:id="rId6"/>
              </a:rPr>
              <a:t>https://docs.google.com/spreadsheets/d/102opb11AWuz1ebUzI4YQsp7HnJClGEry/edit?usp=share_link&amp;ouid=117720292865044617986&amp;rtpof=true&amp;sd=true</a:t>
            </a:r>
            <a:r>
              <a:rPr lang="ru-RU" sz="1000" dirty="0" smtClean="0">
                <a:latin typeface="Bahnschrift Light SemiCondensed" panose="020B0502040204020203" pitchFamily="34" charset="0"/>
              </a:rPr>
              <a:t> </a:t>
            </a:r>
          </a:p>
          <a:p>
            <a:r>
              <a:rPr lang="ru-RU" sz="2000" dirty="0" smtClean="0">
                <a:solidFill>
                  <a:srgbClr val="960000"/>
                </a:solidFill>
                <a:latin typeface="Bahnschrift Light Condensed" panose="020B0502040204020203" pitchFamily="34" charset="0"/>
              </a:rPr>
              <a:t>2.Реализация плана ВД класса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00" dirty="0" smtClean="0">
                <a:latin typeface="Bahnschrift Light SemiCondensed" panose="020B0502040204020203" pitchFamily="34" charset="0"/>
                <a:hlinkClick r:id="rId7"/>
              </a:rPr>
              <a:t>https</a:t>
            </a:r>
            <a:r>
              <a:rPr lang="en-US" sz="1000" dirty="0">
                <a:latin typeface="Bahnschrift Light SemiCondensed" panose="020B0502040204020203" pitchFamily="34" charset="0"/>
                <a:hlinkClick r:id="rId7"/>
              </a:rPr>
              <a:t>://docs.google.com/spreadsheets/d/12mrRhVYLiy6SPkIQHtV2gPd7mqAk07_z/edit?usp=share_link&amp;ouid=117720292865044617986&amp;rtpof=true&amp;sd=true</a:t>
            </a:r>
            <a:r>
              <a:rPr lang="ru-RU" sz="1000" dirty="0">
                <a:latin typeface="Bahnschrift Light SemiCondensed" panose="020B0502040204020203" pitchFamily="34" charset="0"/>
              </a:rPr>
              <a:t> </a:t>
            </a:r>
            <a:r>
              <a:rPr lang="ru-RU" sz="1000" dirty="0" smtClean="0">
                <a:latin typeface="Bahnschrift Light SemiCondensed" panose="020B0502040204020203" pitchFamily="34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000" dirty="0">
              <a:latin typeface="Bahnschrift Light SemiCondensed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00" dirty="0">
                <a:latin typeface="Bahnschrift Light SemiCondensed" panose="020B0502040204020203" pitchFamily="34" charset="0"/>
                <a:hlinkClick r:id="rId8"/>
              </a:rPr>
              <a:t>https://docs.google.com/spreadsheets/d/1iZq04SVRIn5aBTlsifyEoqXu0QXZ-0QG/edit?usp=share_link&amp;ouid=117720292865044617986&amp;rtpof=true&amp;sd=true</a:t>
            </a:r>
            <a:r>
              <a:rPr lang="ru-RU" sz="1000" dirty="0">
                <a:latin typeface="Bahnschrift Light SemiCondensed" panose="020B0502040204020203" pitchFamily="34" charset="0"/>
              </a:rPr>
              <a:t> </a:t>
            </a:r>
          </a:p>
          <a:p>
            <a:r>
              <a:rPr lang="ru-RU" sz="2000" dirty="0" smtClean="0">
                <a:solidFill>
                  <a:srgbClr val="960000"/>
                </a:solidFill>
                <a:latin typeface="Bahnschrift Light Condensed" panose="020B0502040204020203" pitchFamily="34" charset="0"/>
              </a:rPr>
              <a:t>3.Реализация </a:t>
            </a:r>
            <a:r>
              <a:rPr lang="ru-RU" sz="2000" dirty="0">
                <a:solidFill>
                  <a:srgbClr val="960000"/>
                </a:solidFill>
                <a:latin typeface="Bahnschrift Light Condensed" panose="020B0502040204020203" pitchFamily="34" charset="0"/>
              </a:rPr>
              <a:t>тематического плана классных </a:t>
            </a:r>
            <a:r>
              <a:rPr lang="ru-RU" sz="2000" dirty="0" smtClean="0">
                <a:solidFill>
                  <a:srgbClr val="960000"/>
                </a:solidFill>
                <a:latin typeface="Bahnschrift Light Condensed" panose="020B0502040204020203" pitchFamily="34" charset="0"/>
              </a:rPr>
              <a:t>часов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00" dirty="0">
                <a:latin typeface="Bahnschrift Light SemiCondensed" panose="020B0502040204020203" pitchFamily="34" charset="0"/>
                <a:hlinkClick r:id="rId9"/>
              </a:rPr>
              <a:t>https://</a:t>
            </a:r>
            <a:r>
              <a:rPr lang="en-US" sz="1000" dirty="0" smtClean="0">
                <a:latin typeface="Bahnschrift Light SemiCondensed" panose="020B0502040204020203" pitchFamily="34" charset="0"/>
                <a:hlinkClick r:id="rId9"/>
              </a:rPr>
              <a:t>docs.google.com/document/d/1WYYyUuE3AeFOiAI2oBrOc7OxUZk3tsCn/edit?usp=share_link&amp;ouid=117720292865044617986&amp;rtpof=true&amp;sd=true</a:t>
            </a:r>
            <a:r>
              <a:rPr lang="ru-RU" sz="1000" dirty="0" smtClean="0">
                <a:latin typeface="Bahnschrift Light SemiCondensed" panose="020B0502040204020203" pitchFamily="34" charset="0"/>
              </a:rPr>
              <a:t> 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000" dirty="0" smtClean="0">
              <a:latin typeface="Bahnschrift Light SemiCondensed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00" dirty="0">
                <a:latin typeface="Bahnschrift Light SemiCondensed" panose="020B0502040204020203" pitchFamily="34" charset="0"/>
                <a:hlinkClick r:id="rId10"/>
              </a:rPr>
              <a:t>https://</a:t>
            </a:r>
            <a:r>
              <a:rPr lang="en-US" sz="1000" dirty="0" smtClean="0">
                <a:latin typeface="Bahnschrift Light SemiCondensed" panose="020B0502040204020203" pitchFamily="34" charset="0"/>
                <a:hlinkClick r:id="rId10"/>
              </a:rPr>
              <a:t>docs.google.com/document/d/1Fr_FRdMW1nix-aISSG5ibIzys0EeIs60/edit?usp=share_link&amp;ouid=117720292865044617986&amp;rtpof=true&amp;sd=true</a:t>
            </a:r>
            <a:r>
              <a:rPr lang="ru-RU" sz="1000" dirty="0" smtClean="0">
                <a:latin typeface="Bahnschrift Light SemiCondensed" panose="020B0502040204020203" pitchFamily="34" charset="0"/>
              </a:rPr>
              <a:t>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906749" y="3891619"/>
            <a:ext cx="928525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400" dirty="0" smtClean="0">
                <a:solidFill>
                  <a:srgbClr val="960000"/>
                </a:solidFill>
                <a:latin typeface="Bahnschrift Ligh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II.</a:t>
            </a:r>
            <a:r>
              <a:rPr lang="ru-RU" sz="2400" dirty="0" smtClean="0">
                <a:solidFill>
                  <a:srgbClr val="960000"/>
                </a:solidFill>
                <a:latin typeface="Bahnschrift Ligh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Реализация проектов в рамках деятельности «Команды вокруг класса» </a:t>
            </a:r>
          </a:p>
          <a:p>
            <a:pPr algn="just">
              <a:spcAft>
                <a:spcPts val="0"/>
              </a:spcAft>
            </a:pPr>
            <a:r>
              <a:rPr lang="ru-RU" sz="2000" dirty="0" smtClean="0">
                <a:solidFill>
                  <a:srgbClr val="002060"/>
                </a:solidFill>
                <a:latin typeface="Bahnschrift Ligh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«Успешное чтение», «Семейное чтение», «Россия-Югра-Сургут-гимназия», «Книга на сцене», «Ярмарка вакансий», «Слово-золото», ТОР (</a:t>
            </a:r>
            <a:r>
              <a:rPr lang="en-US" sz="2000" dirty="0">
                <a:solidFill>
                  <a:srgbClr val="960000"/>
                </a:solidFill>
                <a:latin typeface="Bahnschrift Ligh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1"/>
              </a:rPr>
              <a:t>http://surgut-tor.ru</a:t>
            </a:r>
            <a:r>
              <a:rPr lang="en-US" sz="2000" dirty="0" smtClean="0">
                <a:solidFill>
                  <a:srgbClr val="960000"/>
                </a:solidFill>
                <a:latin typeface="Bahnschrift Ligh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1"/>
              </a:rPr>
              <a:t>/</a:t>
            </a:r>
            <a:r>
              <a:rPr lang="ru-RU" sz="2000" dirty="0" smtClean="0">
                <a:solidFill>
                  <a:srgbClr val="960000"/>
                </a:solidFill>
                <a:latin typeface="Bahnschrift Ligh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Bahnschrift Ligh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и т.д.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906748" y="4917212"/>
            <a:ext cx="9285251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400" dirty="0" smtClean="0">
                <a:solidFill>
                  <a:srgbClr val="960000"/>
                </a:solidFill>
                <a:latin typeface="Bahnschrift Ligh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III.</a:t>
            </a:r>
            <a:r>
              <a:rPr lang="ru-RU" sz="2400" dirty="0" smtClean="0">
                <a:solidFill>
                  <a:srgbClr val="960000"/>
                </a:solidFill>
                <a:latin typeface="Bahnschrift Ligh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 – как проект</a:t>
            </a:r>
          </a:p>
          <a:p>
            <a:pPr algn="just">
              <a:spcAft>
                <a:spcPts val="0"/>
              </a:spcAft>
            </a:pPr>
            <a:r>
              <a:rPr lang="ru-RU" dirty="0" smtClean="0">
                <a:solidFill>
                  <a:srgbClr val="960000"/>
                </a:solidFill>
                <a:latin typeface="Bahnschrift Ligh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 проекта до профориентации</a:t>
            </a:r>
          </a:p>
          <a:p>
            <a:pPr algn="just">
              <a:spcAft>
                <a:spcPts val="0"/>
              </a:spcAft>
            </a:pPr>
            <a:r>
              <a:rPr lang="ru-RU" sz="2000" dirty="0" smtClean="0">
                <a:solidFill>
                  <a:srgbClr val="002060"/>
                </a:solidFill>
                <a:latin typeface="Bahnschrift Ligh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Углубленное изучение предметов, курсы внеурочной деятельности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870916" y="5949356"/>
            <a:ext cx="955185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400" dirty="0" smtClean="0">
                <a:solidFill>
                  <a:srgbClr val="960000"/>
                </a:solidFill>
                <a:latin typeface="Bahnschrift Ligh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IV.</a:t>
            </a:r>
            <a:r>
              <a:rPr lang="ru-RU" sz="2400" dirty="0" smtClean="0">
                <a:solidFill>
                  <a:srgbClr val="960000"/>
                </a:solidFill>
                <a:latin typeface="Bahnschrift Ligh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Ученик-проект</a:t>
            </a:r>
          </a:p>
          <a:p>
            <a:pPr algn="just">
              <a:spcAft>
                <a:spcPts val="0"/>
              </a:spcAft>
            </a:pPr>
            <a:r>
              <a:rPr lang="ru-RU" sz="2000" dirty="0" smtClean="0">
                <a:solidFill>
                  <a:srgbClr val="002060"/>
                </a:solidFill>
                <a:latin typeface="Bahnschrift Ligh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Образовательные траектории</a:t>
            </a:r>
          </a:p>
        </p:txBody>
      </p:sp>
    </p:spTree>
    <p:extLst>
      <p:ext uri="{BB962C8B-B14F-4D97-AF65-F5344CB8AC3E}">
        <p14:creationId xmlns:p14="http://schemas.microsoft.com/office/powerpoint/2010/main" val="2596949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902"/>
          <a:stretch/>
        </p:blipFill>
        <p:spPr bwMode="auto">
          <a:xfrm>
            <a:off x="0" y="0"/>
            <a:ext cx="3217985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2998176" y="1262871"/>
            <a:ext cx="8668852" cy="5928"/>
          </a:xfrm>
          <a:prstGeom prst="line">
            <a:avLst/>
          </a:prstGeom>
          <a:ln w="50800">
            <a:solidFill>
              <a:srgbClr val="96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3156438" y="90022"/>
            <a:ext cx="764051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  <a:latin typeface="Bahnschrift Light Condensed" panose="020B0502040204020203" pitchFamily="34" charset="0"/>
                <a:ea typeface="Times New Roman" panose="02020603050405020304" pitchFamily="18" charset="0"/>
              </a:rPr>
              <a:t>Муниципальное бюджетное общеобразовательное учреждение гимназия имени Ф.К.Салманова</a:t>
            </a:r>
            <a:endParaRPr lang="ru-RU" sz="1600" dirty="0">
              <a:solidFill>
                <a:srgbClr val="002060"/>
              </a:solidFill>
              <a:latin typeface="Bahnschrift Light Condensed" panose="020B0502040204020203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00096" y="779931"/>
            <a:ext cx="37305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960000"/>
                </a:solidFill>
                <a:latin typeface="Bahnschrift SemiLight Condensed" panose="020B0502040204020203" pitchFamily="34" charset="0"/>
                <a:ea typeface="Times New Roman" panose="02020603050405020304" pitchFamily="18" charset="0"/>
              </a:rPr>
              <a:t>СРОКИ РЕАЛИЗАЦИИ ПРОЕКТА</a:t>
            </a:r>
            <a:endParaRPr lang="ru-RU" sz="2800" dirty="0">
              <a:solidFill>
                <a:srgbClr val="960000"/>
              </a:solidFill>
              <a:latin typeface="Bahnschrift SemiLight Condensed" panose="020B0502040204020203" pitchFamily="34" charset="0"/>
              <a:ea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3276240"/>
              </p:ext>
            </p:extLst>
          </p:nvPr>
        </p:nvGraphicFramePr>
        <p:xfrm>
          <a:off x="2900096" y="1751739"/>
          <a:ext cx="8766932" cy="3322638"/>
        </p:xfrm>
        <a:graphic>
          <a:graphicData uri="http://schemas.openxmlformats.org/drawingml/2006/table">
            <a:tbl>
              <a:tblPr/>
              <a:tblGrid>
                <a:gridCol w="3942072">
                  <a:extLst>
                    <a:ext uri="{9D8B030D-6E8A-4147-A177-3AD203B41FA5}">
                      <a16:colId xmlns:a16="http://schemas.microsoft.com/office/drawing/2014/main" val="1002538280"/>
                    </a:ext>
                  </a:extLst>
                </a:gridCol>
                <a:gridCol w="4824860">
                  <a:extLst>
                    <a:ext uri="{9D8B030D-6E8A-4147-A177-3AD203B41FA5}">
                      <a16:colId xmlns:a16="http://schemas.microsoft.com/office/drawing/2014/main" val="2008816047"/>
                    </a:ext>
                  </a:extLst>
                </a:gridCol>
              </a:tblGrid>
              <a:tr h="193675">
                <a:tc>
                  <a:txBody>
                    <a:bodyPr/>
                    <a:lstStyle>
                      <a:lvl1pPr indent="449263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449263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60000"/>
                          </a:solidFill>
                          <a:effectLst/>
                          <a:latin typeface="Bahnschrift Light Condense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Этап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indent="449263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449263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60000"/>
                          </a:solidFill>
                          <a:effectLst/>
                          <a:latin typeface="Bahnschrift Light Condense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Сроки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0695247"/>
                  </a:ext>
                </a:extLst>
              </a:tr>
              <a:tr h="193675">
                <a:tc>
                  <a:txBody>
                    <a:bodyPr/>
                    <a:lstStyle>
                      <a:lvl1pPr indent="449263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449263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Bahnschrift Light Condense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Организационный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indent="449263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449263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Bahnschrift Light Condensed" panose="020B0502040204020203" pitchFamily="34" charset="0"/>
                          <a:cs typeface="Times New Roman" panose="02020603050405020304" pitchFamily="18" charset="0"/>
                        </a:rPr>
                        <a:t>сентябрь 2022 года</a:t>
                      </a:r>
                      <a:endParaRPr kumimoji="0" lang="ru-RU" alt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Bahnschrift Light Condense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8822234"/>
                  </a:ext>
                </a:extLst>
              </a:tr>
              <a:tr h="193675">
                <a:tc>
                  <a:txBody>
                    <a:bodyPr/>
                    <a:lstStyle>
                      <a:lvl1pPr indent="449263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449263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Bahnschrift Light Condense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Аналитический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indent="449263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449263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Bahnschrift Light Condense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сентябрь-октябрь 2023 года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5614456"/>
                  </a:ext>
                </a:extLst>
              </a:tr>
              <a:tr h="193675">
                <a:tc>
                  <a:txBody>
                    <a:bodyPr/>
                    <a:lstStyle>
                      <a:lvl1pPr indent="449263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449263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Bahnschrift Light Condense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Практический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indent="449263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449263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Bahnschrift Light Condensed" panose="020B0502040204020203" pitchFamily="34" charset="0"/>
                          <a:cs typeface="Times New Roman" panose="02020603050405020304" pitchFamily="18" charset="0"/>
                        </a:rPr>
                        <a:t>октябрь 2023 - апрель  2024 года</a:t>
                      </a:r>
                      <a:endParaRPr kumimoji="0" lang="ru-RU" alt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Bahnschrift Light Condense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6951939"/>
                  </a:ext>
                </a:extLst>
              </a:tr>
              <a:tr h="193675">
                <a:tc>
                  <a:txBody>
                    <a:bodyPr/>
                    <a:lstStyle>
                      <a:lvl1pPr indent="449263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449263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Bahnschrift Light Condensed" panose="020B0502040204020203" pitchFamily="34" charset="0"/>
                          <a:cs typeface="Times New Roman" panose="02020603050405020304" pitchFamily="18" charset="0"/>
                        </a:rPr>
                        <a:t>Рефлексивный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Bahnschrift Light Condense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indent="449263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449263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Bahnschrift Light Condense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май 2024 года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0141289"/>
                  </a:ext>
                </a:extLst>
              </a:tr>
              <a:tr h="590550">
                <a:tc gridSpan="2">
                  <a:txBody>
                    <a:bodyPr/>
                    <a:lstStyle>
                      <a:lvl1pPr indent="449263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tabLst>
                          <a:tab pos="457200" algn="l"/>
                          <a:tab pos="571500" algn="l"/>
                          <a:tab pos="800100" algn="l"/>
                        </a:tabLst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tabLst>
                          <a:tab pos="457200" algn="l"/>
                          <a:tab pos="571500" algn="l"/>
                          <a:tab pos="800100" algn="l"/>
                        </a:tabLst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tabLst>
                          <a:tab pos="457200" algn="l"/>
                          <a:tab pos="571500" algn="l"/>
                          <a:tab pos="800100" algn="l"/>
                        </a:tabLst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tabLst>
                          <a:tab pos="457200" algn="l"/>
                          <a:tab pos="571500" algn="l"/>
                          <a:tab pos="800100" algn="l"/>
                        </a:tabLst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tabLst>
                          <a:tab pos="457200" algn="l"/>
                          <a:tab pos="571500" algn="l"/>
                          <a:tab pos="800100" algn="l"/>
                        </a:tabLst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tabLst>
                          <a:tab pos="457200" algn="l"/>
                          <a:tab pos="571500" algn="l"/>
                          <a:tab pos="800100" algn="l"/>
                        </a:tabLst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tabLst>
                          <a:tab pos="457200" algn="l"/>
                          <a:tab pos="571500" algn="l"/>
                          <a:tab pos="800100" algn="l"/>
                        </a:tabLst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tabLst>
                          <a:tab pos="457200" algn="l"/>
                          <a:tab pos="571500" algn="l"/>
                          <a:tab pos="800100" algn="l"/>
                        </a:tabLst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tabLst>
                          <a:tab pos="457200" algn="l"/>
                          <a:tab pos="571500" algn="l"/>
                          <a:tab pos="800100" algn="l"/>
                        </a:tabLst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449263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571500" algn="l"/>
                          <a:tab pos="800100" algn="l"/>
                        </a:tabLst>
                        <a:defRPr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Bahnschrift Light Condensed" panose="020B0502040204020203" pitchFamily="34" charset="0"/>
                          <a:cs typeface="Times New Roman" panose="02020603050405020304" pitchFamily="18" charset="0"/>
                        </a:rPr>
                        <a:t>октябрь 2023 - май  2024 года</a:t>
                      </a:r>
                    </a:p>
                    <a:p>
                      <a:pPr marL="0" marR="0" lvl="0" indent="449263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571500" algn="l"/>
                          <a:tab pos="800100" algn="l"/>
                        </a:tabLst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Bahnschrift Light Condensed" panose="020B0502040204020203" pitchFamily="34" charset="0"/>
                          <a:cs typeface="Times New Roman" panose="02020603050405020304" pitchFamily="18" charset="0"/>
                        </a:rPr>
                        <a:t>ДИССЕМИНАЦИЯ ОПЫТА ДЕЯТЕЛЬНОСТИ</a:t>
                      </a:r>
                      <a:endParaRPr kumimoji="0" lang="ru-RU" alt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Bahnschrift Light Condensed" panose="020B0502040204020203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449263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571500" algn="l"/>
                          <a:tab pos="800100" algn="l"/>
                        </a:tabLst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Bahnschrift Light Condensed" panose="020B0502040204020203" pitchFamily="34" charset="0"/>
                          <a:cs typeface="Times New Roman" panose="02020603050405020304" pitchFamily="18" charset="0"/>
                        </a:rPr>
                        <a:t>В ПЕДАГОГИЧЕСКОМ СООБЩЕСТВЕ</a:t>
                      </a:r>
                      <a:endParaRPr kumimoji="0" lang="ru-RU" alt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Bahnschrift Light Condensed" panose="020B0502040204020203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6183530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1773296" y="64886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11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871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902"/>
          <a:stretch/>
        </p:blipFill>
        <p:spPr bwMode="auto">
          <a:xfrm>
            <a:off x="0" y="0"/>
            <a:ext cx="3217985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17985" y="272534"/>
            <a:ext cx="764051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  <a:latin typeface="Bahnschrift Light Condensed" panose="020B0502040204020203" pitchFamily="34" charset="0"/>
                <a:ea typeface="Times New Roman" panose="02020603050405020304" pitchFamily="18" charset="0"/>
              </a:rPr>
              <a:t>Муниципальное бюджетное общеобразовательное учреждение гимназия имени Ф.К.Салманова</a:t>
            </a:r>
            <a:endParaRPr lang="ru-RU" sz="1600" dirty="0">
              <a:solidFill>
                <a:srgbClr val="002060"/>
              </a:solidFill>
              <a:latin typeface="Bahnschrift Light Condensed" panose="020B0502040204020203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3211786" y="1114277"/>
            <a:ext cx="8668852" cy="5928"/>
          </a:xfrm>
          <a:prstGeom prst="line">
            <a:avLst/>
          </a:prstGeom>
          <a:ln w="50800">
            <a:solidFill>
              <a:srgbClr val="96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2077839"/>
              </p:ext>
            </p:extLst>
          </p:nvPr>
        </p:nvGraphicFramePr>
        <p:xfrm>
          <a:off x="2998176" y="697359"/>
          <a:ext cx="9109157" cy="5906642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4301737">
                  <a:extLst>
                    <a:ext uri="{9D8B030D-6E8A-4147-A177-3AD203B41FA5}">
                      <a16:colId xmlns:a16="http://schemas.microsoft.com/office/drawing/2014/main" val="1749174807"/>
                    </a:ext>
                  </a:extLst>
                </a:gridCol>
                <a:gridCol w="4807420">
                  <a:extLst>
                    <a:ext uri="{9D8B030D-6E8A-4147-A177-3AD203B41FA5}">
                      <a16:colId xmlns:a16="http://schemas.microsoft.com/office/drawing/2014/main" val="2389621844"/>
                    </a:ext>
                  </a:extLst>
                </a:gridCol>
              </a:tblGrid>
              <a:tr h="50718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0" dirty="0" smtClean="0">
                          <a:solidFill>
                            <a:srgbClr val="990000"/>
                          </a:solidFill>
                          <a:effectLst/>
                          <a:latin typeface="Bahnschrift Light Condense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РЕЗУЛЬТАТ</a:t>
                      </a:r>
                      <a:endParaRPr lang="ru-RU" sz="2800" b="0" dirty="0">
                        <a:solidFill>
                          <a:srgbClr val="990000"/>
                        </a:solidFill>
                        <a:effectLst/>
                        <a:latin typeface="Bahnschrift Light Condense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32" marR="31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0" dirty="0" smtClean="0">
                          <a:solidFill>
                            <a:srgbClr val="990000"/>
                          </a:solidFill>
                          <a:effectLst/>
                          <a:latin typeface="Bahnschrift Light Condense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ПОКАЗАТЕЛИ</a:t>
                      </a:r>
                      <a:r>
                        <a:rPr lang="ru-RU" sz="2800" b="0" baseline="0" dirty="0" smtClean="0">
                          <a:solidFill>
                            <a:srgbClr val="990000"/>
                          </a:solidFill>
                          <a:effectLst/>
                          <a:latin typeface="Bahnschrift Light Condense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ЭФФЕКТИВНОСТИ</a:t>
                      </a:r>
                      <a:endParaRPr lang="ru-RU" sz="2800" b="0" dirty="0">
                        <a:solidFill>
                          <a:srgbClr val="990000"/>
                        </a:solidFill>
                        <a:effectLst/>
                        <a:latin typeface="Bahnschrift Light Condense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32" marR="31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2602437"/>
                  </a:ext>
                </a:extLst>
              </a:tr>
              <a:tr h="130907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02060"/>
                          </a:solidFill>
                          <a:effectLst/>
                          <a:latin typeface="Bahnschrift Light Condense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Управленческой командой разработана инфо-карта «Руководство к действию» как инновационная система эффективной организации деятельности руководителей классов в рамках реализации Программы воспитания гимназии</a:t>
                      </a:r>
                    </a:p>
                  </a:txBody>
                  <a:tcPr marL="31232" marR="31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02060"/>
                          </a:solidFill>
                          <a:effectLst/>
                          <a:latin typeface="Bahnschrift Light Condense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 менее </a:t>
                      </a:r>
                      <a:r>
                        <a:rPr lang="ru-RU" sz="1600" b="0" dirty="0" smtClean="0">
                          <a:solidFill>
                            <a:srgbClr val="002060"/>
                          </a:solidFill>
                          <a:effectLst/>
                          <a:latin typeface="Bahnschrift Light Condense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70% </a:t>
                      </a:r>
                      <a:r>
                        <a:rPr lang="ru-RU" sz="1600" b="0" dirty="0">
                          <a:solidFill>
                            <a:srgbClr val="002060"/>
                          </a:solidFill>
                          <a:effectLst/>
                          <a:latin typeface="Bahnschrift Light Condense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педагогов примут новую миссию классного руководителя и будут стремиться к ее качественной реализации согласно модульного содержания обозначенного в инфо-карте проекта</a:t>
                      </a:r>
                    </a:p>
                  </a:txBody>
                  <a:tcPr marL="31232" marR="31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2177904"/>
                  </a:ext>
                </a:extLst>
              </a:tr>
              <a:tr h="109897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02060"/>
                          </a:solidFill>
                          <a:effectLst/>
                          <a:latin typeface="Bahnschrift Light Condense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Проведен курс внутрифирменного повышения квалификации классных руководителей в аспекте изучения апробаций практик проектного и ресурсного подходов в управлении классным коллективом</a:t>
                      </a:r>
                    </a:p>
                  </a:txBody>
                  <a:tcPr marL="31232" marR="31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02060"/>
                          </a:solidFill>
                          <a:effectLst/>
                          <a:latin typeface="Bahnschrift Light Condense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 менее </a:t>
                      </a:r>
                      <a:r>
                        <a:rPr lang="ru-RU" sz="1600" b="0" dirty="0" smtClean="0">
                          <a:solidFill>
                            <a:srgbClr val="002060"/>
                          </a:solidFill>
                          <a:effectLst/>
                          <a:latin typeface="Bahnschrift Light Condense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70% </a:t>
                      </a:r>
                      <a:r>
                        <a:rPr lang="ru-RU" sz="1600" b="0" dirty="0">
                          <a:solidFill>
                            <a:srgbClr val="002060"/>
                          </a:solidFill>
                          <a:effectLst/>
                          <a:latin typeface="Bahnschrift Light Condense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педагогов, участвующих в проекте, успешно реализуют индивидуальные маршруты повышения </a:t>
                      </a:r>
                      <a:r>
                        <a:rPr lang="ru-RU" sz="1600" b="0" dirty="0" smtClean="0">
                          <a:solidFill>
                            <a:srgbClr val="002060"/>
                          </a:solidFill>
                          <a:effectLst/>
                          <a:latin typeface="Bahnschrift Light Condense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квалификации в области воспитания, применяют на практике знания, умения, полученные в рамках ВФО</a:t>
                      </a:r>
                      <a:endParaRPr lang="ru-RU" sz="1600" b="0" dirty="0">
                        <a:solidFill>
                          <a:srgbClr val="002060"/>
                        </a:solidFill>
                        <a:effectLst/>
                        <a:latin typeface="Bahnschrift Light Condense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32" marR="31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3389310"/>
                  </a:ext>
                </a:extLst>
              </a:tr>
              <a:tr h="80612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02060"/>
                          </a:solidFill>
                          <a:effectLst/>
                          <a:latin typeface="Bahnschrift Light Condense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Творческой группой педагогов разработана  модель проектной линии «Класс как проект» для определения образовательной траектории всех и каждого</a:t>
                      </a:r>
                    </a:p>
                  </a:txBody>
                  <a:tcPr marL="31232" marR="31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effectLst/>
                          <a:latin typeface="Bahnschrift Light Condense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70%</a:t>
                      </a:r>
                      <a:r>
                        <a:rPr lang="ru-RU" sz="1600" b="0" baseline="0" dirty="0" smtClean="0">
                          <a:solidFill>
                            <a:srgbClr val="002060"/>
                          </a:solidFill>
                          <a:effectLst/>
                          <a:latin typeface="Bahnschrift Light Condense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dirty="0" smtClean="0">
                          <a:solidFill>
                            <a:srgbClr val="002060"/>
                          </a:solidFill>
                          <a:effectLst/>
                          <a:latin typeface="Bahnschrift Light Condense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классных руководителей </a:t>
                      </a:r>
                      <a:r>
                        <a:rPr lang="ru-RU" sz="1600" b="0" dirty="0">
                          <a:solidFill>
                            <a:srgbClr val="002060"/>
                          </a:solidFill>
                          <a:effectLst/>
                          <a:latin typeface="Bahnschrift Light Condense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эффективно используют разработанную модель «Класс как проект» в управлении классным коллективом</a:t>
                      </a:r>
                    </a:p>
                  </a:txBody>
                  <a:tcPr marL="31232" marR="31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1974719"/>
                  </a:ext>
                </a:extLst>
              </a:tr>
              <a:tr h="218528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rgbClr val="002060"/>
                          </a:solidFill>
                          <a:effectLst/>
                          <a:latin typeface="Bahnschrift Light Condense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Диссеминация проектного подхода в деятельности руководителя класса на разных уровнях</a:t>
                      </a:r>
                    </a:p>
                  </a:txBody>
                  <a:tcPr marL="31232" marR="31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effectLst/>
                          <a:latin typeface="Bahnschrift Light Condense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50% </a:t>
                      </a:r>
                      <a:r>
                        <a:rPr lang="ru-RU" sz="1600" b="0" dirty="0">
                          <a:solidFill>
                            <a:srgbClr val="002060"/>
                          </a:solidFill>
                          <a:effectLst/>
                          <a:latin typeface="Bahnschrift Light Condense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классных руководителей успешно представляют педагогические практики в конкурсах профессионального мастерства: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02060"/>
                          </a:solidFill>
                          <a:effectLst/>
                          <a:latin typeface="Bahnschrift Light Condense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гимназический («</a:t>
                      </a:r>
                      <a:r>
                        <a:rPr lang="ru-RU" sz="1600" b="0" dirty="0" err="1">
                          <a:solidFill>
                            <a:srgbClr val="002060"/>
                          </a:solidFill>
                          <a:effectLst/>
                          <a:latin typeface="Bahnschrift Light Condense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Салмановский</a:t>
                      </a:r>
                      <a:r>
                        <a:rPr lang="ru-RU" sz="1600" b="0" dirty="0">
                          <a:solidFill>
                            <a:srgbClr val="002060"/>
                          </a:solidFill>
                          <a:effectLst/>
                          <a:latin typeface="Bahnschrift Light Condense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урок», фестиваль проектов «</a:t>
                      </a:r>
                      <a:r>
                        <a:rPr lang="ru-RU" sz="1600" b="0" dirty="0" err="1">
                          <a:solidFill>
                            <a:srgbClr val="002060"/>
                          </a:solidFill>
                          <a:effectLst/>
                          <a:latin typeface="Bahnschrift Light Condense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ВЗАИМОдействие</a:t>
                      </a:r>
                      <a:r>
                        <a:rPr lang="ru-RU" sz="1600" b="0" dirty="0">
                          <a:solidFill>
                            <a:srgbClr val="002060"/>
                          </a:solidFill>
                          <a:effectLst/>
                          <a:latin typeface="Bahnschrift Light Condense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путь к успеху»;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02060"/>
                          </a:solidFill>
                          <a:effectLst/>
                          <a:latin typeface="Bahnschrift Light Condense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муниципальный, окружной конкурс «Педагог года Югры»;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effectLst/>
                          <a:latin typeface="Bahnschrift Light Condense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-всероссийский </a:t>
                      </a:r>
                      <a:r>
                        <a:rPr lang="ru-RU" sz="1600" b="0" dirty="0">
                          <a:solidFill>
                            <a:srgbClr val="002060"/>
                          </a:solidFill>
                          <a:effectLst/>
                          <a:latin typeface="Bahnschrift Light Condensed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«Школа самых классных, классных»</a:t>
                      </a:r>
                    </a:p>
                  </a:txBody>
                  <a:tcPr marL="31232" marR="312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9201614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1805647" y="654633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12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910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902"/>
          <a:stretch/>
        </p:blipFill>
        <p:spPr bwMode="auto">
          <a:xfrm>
            <a:off x="0" y="0"/>
            <a:ext cx="3217985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3042348" y="1323784"/>
            <a:ext cx="8668852" cy="5928"/>
          </a:xfrm>
          <a:prstGeom prst="line">
            <a:avLst/>
          </a:prstGeom>
          <a:ln w="50800">
            <a:solidFill>
              <a:srgbClr val="96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3103684" y="307943"/>
            <a:ext cx="764051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  <a:latin typeface="Bahnschrift Light Condensed" panose="020B0502040204020203" pitchFamily="34" charset="0"/>
                <a:ea typeface="Times New Roman" panose="02020603050405020304" pitchFamily="18" charset="0"/>
              </a:rPr>
              <a:t>Муниципальное бюджетное общеобразовательное учреждение гимназия имени Ф.К.Салманова</a:t>
            </a:r>
            <a:endParaRPr lang="ru-RU" sz="1600" dirty="0">
              <a:solidFill>
                <a:srgbClr val="002060"/>
              </a:solidFill>
              <a:latin typeface="Bahnschrift Light Condensed" panose="020B0502040204020203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103684" y="652425"/>
            <a:ext cx="8247185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400" dirty="0" smtClean="0">
              <a:solidFill>
                <a:srgbClr val="960000"/>
              </a:solidFill>
              <a:latin typeface="Bahnschrift SemiLight SemiConde" panose="020B0502040204020203" pitchFamily="34" charset="0"/>
              <a:ea typeface="Times New Roman" panose="02020603050405020304" pitchFamily="18" charset="0"/>
            </a:endParaRPr>
          </a:p>
          <a:p>
            <a:endParaRPr lang="ru-RU" sz="3400" dirty="0" smtClean="0">
              <a:solidFill>
                <a:srgbClr val="002060"/>
              </a:solidFill>
              <a:latin typeface="Bahnschrift Light Condensed" panose="020B0502040204020203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40237" y="781527"/>
            <a:ext cx="48702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960000"/>
                </a:solidFill>
                <a:latin typeface="Bahnschrift Light Condensed" panose="020B0502040204020203" pitchFamily="34" charset="0"/>
                <a:ea typeface="Times New Roman" panose="02020603050405020304" pitchFamily="18" charset="0"/>
              </a:rPr>
              <a:t>СВЕДЕНИЯ  О ПРЕДСТАВЛЕНИИ ПРОЕКТА</a:t>
            </a:r>
            <a:endParaRPr lang="ru-RU" sz="2800" dirty="0">
              <a:solidFill>
                <a:srgbClr val="960000"/>
              </a:solidFill>
              <a:latin typeface="Bahnschrift Light Condensed" panose="020B0502040204020203" pitchFamily="34" charset="0"/>
              <a:ea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759183" y="5169869"/>
            <a:ext cx="27318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Bahnschrift Light Condensed" panose="020B0502040204020203" pitchFamily="34" charset="0"/>
                <a:ea typeface="Times New Roman" panose="02020603050405020304" pitchFamily="18" charset="0"/>
              </a:rPr>
              <a:t>1.Муниципальный конкурс профессионального педагогического мастерства «Самый классный </a:t>
            </a:r>
            <a:r>
              <a:rPr lang="ru-RU" dirty="0" err="1" smtClean="0">
                <a:solidFill>
                  <a:srgbClr val="002060"/>
                </a:solidFill>
                <a:latin typeface="Bahnschrift Light Condensed" panose="020B0502040204020203" pitchFamily="34" charset="0"/>
                <a:ea typeface="Times New Roman" panose="02020603050405020304" pitchFamily="18" charset="0"/>
              </a:rPr>
              <a:t>классный</a:t>
            </a:r>
            <a:r>
              <a:rPr lang="ru-RU" dirty="0" smtClean="0">
                <a:solidFill>
                  <a:srgbClr val="002060"/>
                </a:solidFill>
                <a:latin typeface="Bahnschrift Light Condensed" panose="020B0502040204020203" pitchFamily="34" charset="0"/>
                <a:ea typeface="Times New Roman" panose="02020603050405020304" pitchFamily="18" charset="0"/>
              </a:rPr>
              <a:t>»</a:t>
            </a:r>
            <a:r>
              <a:rPr lang="en-US" dirty="0" smtClean="0">
                <a:solidFill>
                  <a:srgbClr val="002060"/>
                </a:solidFill>
                <a:latin typeface="Bahnschrift Light Condensed" panose="020B0502040204020203" pitchFamily="34" charset="0"/>
                <a:ea typeface="Times New Roman" panose="02020603050405020304" pitchFamily="18" charset="0"/>
              </a:rPr>
              <a:t>  </a:t>
            </a:r>
            <a:endParaRPr lang="ru-RU" dirty="0" smtClean="0">
              <a:solidFill>
                <a:srgbClr val="002060"/>
              </a:solidFill>
              <a:latin typeface="Bahnschrift Light Condensed" panose="020B0502040204020203" pitchFamily="34" charset="0"/>
              <a:ea typeface="Times New Roman" panose="02020603050405020304" pitchFamily="18" charset="0"/>
            </a:endParaRPr>
          </a:p>
          <a:p>
            <a:pPr algn="ctr"/>
            <a:r>
              <a:rPr lang="en-US" dirty="0" smtClean="0">
                <a:solidFill>
                  <a:srgbClr val="C00000"/>
                </a:solidFill>
                <a:latin typeface="Bahnschrift Light Condensed" panose="020B0502040204020203" pitchFamily="34" charset="0"/>
                <a:ea typeface="Times New Roman" panose="02020603050405020304" pitchFamily="18" charset="0"/>
              </a:rPr>
              <a:t>I </a:t>
            </a:r>
            <a:r>
              <a:rPr lang="ru-RU" dirty="0" smtClean="0">
                <a:solidFill>
                  <a:srgbClr val="C00000"/>
                </a:solidFill>
                <a:latin typeface="Bahnschrift Light Condensed" panose="020B0502040204020203" pitchFamily="34" charset="0"/>
                <a:ea typeface="Times New Roman" panose="02020603050405020304" pitchFamily="18" charset="0"/>
              </a:rPr>
              <a:t>место</a:t>
            </a:r>
            <a:endParaRPr lang="ru-RU" dirty="0">
              <a:solidFill>
                <a:srgbClr val="C00000"/>
              </a:solidFill>
              <a:latin typeface="Bahnschrift Light Condensed" panose="020B0502040204020203" pitchFamily="34" charset="0"/>
              <a:ea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1987" y="1439385"/>
            <a:ext cx="2944850" cy="4162181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9154965" y="5607494"/>
            <a:ext cx="27318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Bahnschrift Light Condensed" panose="020B0502040204020203" pitchFamily="34" charset="0"/>
                <a:ea typeface="Times New Roman" panose="02020603050405020304" pitchFamily="18" charset="0"/>
              </a:rPr>
              <a:t>3.Доклад «Организация воспитательного события в классе» в рамках «Школы классного руководителя»</a:t>
            </a:r>
            <a:endParaRPr lang="ru-RU" dirty="0">
              <a:solidFill>
                <a:srgbClr val="002060"/>
              </a:solidFill>
              <a:latin typeface="Bahnschrift Light Condensed" panose="020B0502040204020203" pitchFamily="34" charset="0"/>
              <a:ea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451806" y="1439385"/>
            <a:ext cx="3342827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  <a:latin typeface="Bahnschrift Light Condensed" panose="020B0502040204020203" pitchFamily="34" charset="0"/>
              </a:rPr>
              <a:t>2.Доклад «Профессиональные </a:t>
            </a:r>
            <a:r>
              <a:rPr lang="ru-RU" dirty="0">
                <a:solidFill>
                  <a:srgbClr val="002060"/>
                </a:solidFill>
                <a:latin typeface="Bahnschrift Light Condensed" panose="020B0502040204020203" pitchFamily="34" charset="0"/>
              </a:rPr>
              <a:t>компетенции классного руководителя по ключевым вопросам воспитания. Механизмы включения обучающихся в систему всероссийских и региональных активностей, мероприятий, открытых онлайн-уроков из опыта работы МБОУ гимназии имени Ф.К. Салманова</a:t>
            </a:r>
            <a:r>
              <a:rPr lang="ru-RU" dirty="0" smtClean="0">
                <a:solidFill>
                  <a:srgbClr val="002060"/>
                </a:solidFill>
                <a:latin typeface="Bahnschrift Light Condensed" panose="020B0502040204020203" pitchFamily="34" charset="0"/>
              </a:rPr>
              <a:t>» на Августовском совещании</a:t>
            </a:r>
            <a:endParaRPr lang="ru-RU" dirty="0">
              <a:solidFill>
                <a:srgbClr val="002060"/>
              </a:solidFill>
              <a:latin typeface="Bahnschrift Light Condensed" panose="020B0502040204020203" pitchFamily="34" charset="0"/>
            </a:endParaRP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Bahnschrift Light Condensed" panose="020B0502040204020203" pitchFamily="34" charset="0"/>
              </a:rPr>
              <a:t>в рамках </a:t>
            </a:r>
            <a:r>
              <a:rPr lang="ru-RU" dirty="0">
                <a:solidFill>
                  <a:srgbClr val="002060"/>
                </a:solidFill>
                <a:latin typeface="Bahnschrift Light Condensed" panose="020B0502040204020203" pitchFamily="34" charset="0"/>
              </a:rPr>
              <a:t>работы </a:t>
            </a:r>
            <a:r>
              <a:rPr lang="ru-RU" dirty="0" smtClean="0">
                <a:solidFill>
                  <a:srgbClr val="002060"/>
                </a:solidFill>
                <a:latin typeface="Bahnschrift Light Condensed" panose="020B0502040204020203" pitchFamily="34" charset="0"/>
              </a:rPr>
              <a:t>площадки «</a:t>
            </a:r>
            <a:r>
              <a:rPr lang="ru-RU" dirty="0">
                <a:solidFill>
                  <a:srgbClr val="002060"/>
                </a:solidFill>
                <a:latin typeface="Bahnschrift Light Condensed" panose="020B0502040204020203" pitchFamily="34" charset="0"/>
              </a:rPr>
              <a:t>Программа воспитания как основа проектирования мотивирующей образовательной среды учреждения: ценностно-смысловые ориентиры, механизмы, результаты» и «Совершенствование системы выявления, поддержки и развития способностей и талантов у детей</a:t>
            </a:r>
            <a:r>
              <a:rPr lang="ru-RU" dirty="0" smtClean="0">
                <a:solidFill>
                  <a:srgbClr val="002060"/>
                </a:solidFill>
                <a:latin typeface="Bahnschrift Light Condensed" panose="020B0502040204020203" pitchFamily="34" charset="0"/>
              </a:rPr>
              <a:t>», </a:t>
            </a:r>
            <a:r>
              <a:rPr lang="ru-RU" dirty="0" err="1" smtClean="0">
                <a:solidFill>
                  <a:srgbClr val="002060"/>
                </a:solidFill>
                <a:latin typeface="Bahnschrift Light Condensed" panose="020B0502040204020203" pitchFamily="34" charset="0"/>
              </a:rPr>
              <a:t>г.Сургут</a:t>
            </a:r>
            <a:r>
              <a:rPr lang="ru-RU" dirty="0" smtClean="0">
                <a:solidFill>
                  <a:srgbClr val="002060"/>
                </a:solidFill>
                <a:latin typeface="Bahnschrift Light Condensed" panose="020B0502040204020203" pitchFamily="34" charset="0"/>
              </a:rPr>
              <a:t>, 2022</a:t>
            </a:r>
            <a:endParaRPr lang="ru-RU" dirty="0">
              <a:solidFill>
                <a:srgbClr val="002060"/>
              </a:solidFill>
              <a:latin typeface="Bahnschrift Light Condensed" panose="020B0502040204020203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798129" y="64886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13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338" y="1508786"/>
            <a:ext cx="2392491" cy="361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803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902"/>
          <a:stretch/>
        </p:blipFill>
        <p:spPr bwMode="auto">
          <a:xfrm>
            <a:off x="0" y="0"/>
            <a:ext cx="3217985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3042348" y="1323784"/>
            <a:ext cx="8668852" cy="5928"/>
          </a:xfrm>
          <a:prstGeom prst="line">
            <a:avLst/>
          </a:prstGeom>
          <a:ln w="50800">
            <a:solidFill>
              <a:srgbClr val="96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3103684" y="307943"/>
            <a:ext cx="764051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  <a:latin typeface="Bahnschrift Light Condensed" panose="020B0502040204020203" pitchFamily="34" charset="0"/>
                <a:ea typeface="Times New Roman" panose="02020603050405020304" pitchFamily="18" charset="0"/>
              </a:rPr>
              <a:t>Муниципальное бюджетное общеобразовательное учреждение гимназия имени Ф.К.Салманова</a:t>
            </a:r>
            <a:endParaRPr lang="ru-RU" sz="1600" dirty="0">
              <a:solidFill>
                <a:srgbClr val="002060"/>
              </a:solidFill>
              <a:latin typeface="Bahnschrift Light Condensed" panose="020B0502040204020203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103684" y="652425"/>
            <a:ext cx="8247185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400" dirty="0" smtClean="0">
              <a:solidFill>
                <a:srgbClr val="960000"/>
              </a:solidFill>
              <a:latin typeface="Bahnschrift SemiLight SemiConde" panose="020B0502040204020203" pitchFamily="34" charset="0"/>
              <a:ea typeface="Times New Roman" panose="02020603050405020304" pitchFamily="18" charset="0"/>
            </a:endParaRPr>
          </a:p>
          <a:p>
            <a:endParaRPr lang="ru-RU" sz="3400" dirty="0" smtClean="0">
              <a:solidFill>
                <a:srgbClr val="002060"/>
              </a:solidFill>
              <a:latin typeface="Bahnschrift Light Condensed" panose="020B0502040204020203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40237" y="781527"/>
            <a:ext cx="48702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960000"/>
                </a:solidFill>
                <a:latin typeface="Bahnschrift Light Condensed" panose="020B0502040204020203" pitchFamily="34" charset="0"/>
                <a:ea typeface="Times New Roman" panose="02020603050405020304" pitchFamily="18" charset="0"/>
              </a:rPr>
              <a:t>СВЕДЕНИЯ  О ПРЕДСТАВЛЕНИИ ПРОЕКТА</a:t>
            </a:r>
            <a:endParaRPr lang="ru-RU" sz="2800" dirty="0">
              <a:solidFill>
                <a:srgbClr val="960000"/>
              </a:solidFill>
              <a:latin typeface="Bahnschrift Light Condensed" panose="020B0502040204020203" pitchFamily="34" charset="0"/>
              <a:ea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798129" y="64886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13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18269" t="10273" r="21259" b="13857"/>
          <a:stretch/>
        </p:blipFill>
        <p:spPr>
          <a:xfrm>
            <a:off x="2940237" y="1976106"/>
            <a:ext cx="4857469" cy="342805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l="30425" t="12401" r="31840" b="17040"/>
          <a:stretch/>
        </p:blipFill>
        <p:spPr>
          <a:xfrm>
            <a:off x="8043064" y="1540454"/>
            <a:ext cx="4045376" cy="4254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062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902"/>
          <a:stretch/>
        </p:blipFill>
        <p:spPr bwMode="auto">
          <a:xfrm>
            <a:off x="0" y="0"/>
            <a:ext cx="3217985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3059729" y="108774"/>
            <a:ext cx="764051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hnschrift Light Condensed" panose="020B0502040204020203" pitchFamily="34" charset="0"/>
                <a:ea typeface="Times New Roman" panose="02020603050405020304" pitchFamily="18" charset="0"/>
                <a:cs typeface="+mn-cs"/>
              </a:rPr>
              <a:t>Муниципальное бюджетное общеобразовательное учреждение гимназия имени Ф.К.Салманова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Bahnschrift Light Condensed" panose="020B0502040204020203" pitchFamily="34" charset="0"/>
              <a:ea typeface="+mn-ea"/>
              <a:cs typeface="+mn-cs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018002" y="688951"/>
            <a:ext cx="8963361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60000"/>
                </a:solidFill>
                <a:effectLst/>
                <a:uLnTx/>
                <a:uFillTx/>
                <a:latin typeface="Bahnschrift Light Condensed" panose="020B0502040204020203" pitchFamily="34" charset="0"/>
                <a:ea typeface="+mn-ea"/>
                <a:cs typeface="Arial" panose="020B0604020202020204" pitchFamily="34" charset="0"/>
              </a:rPr>
              <a:t> МЕХАНИЗМ РЕАЛИЗАЦИИ ПРОЕКТА</a:t>
            </a: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hnschrift Light Condensed" panose="020B0502040204020203" pitchFamily="34" charset="0"/>
                <a:ea typeface="+mn-ea"/>
                <a:cs typeface="Arial" panose="020B0604020202020204" pitchFamily="34" charset="0"/>
              </a:rPr>
              <a:t>«ДОРОЖНАЯ</a:t>
            </a:r>
            <a:r>
              <a:rPr kumimoji="0" lang="ru-RU" altLang="ru-RU" sz="32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hnschrift Light Condensed" panose="020B0502040204020203" pitchFamily="34" charset="0"/>
                <a:ea typeface="+mn-ea"/>
                <a:cs typeface="Arial" panose="020B0604020202020204" pitchFamily="34" charset="0"/>
              </a:rPr>
              <a:t> КАРТА» ПО РЕАЛИЗАЦИИ ПРОЕКТА</a:t>
            </a:r>
            <a:endParaRPr kumimoji="0" lang="ru-RU" altLang="ru-RU" sz="32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Bahnschrift Light Condensed" panose="020B0502040204020203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Bahnschrift Light Condensed" panose="020B0502040204020203" pitchFamily="34" charset="0"/>
              <a:ea typeface="+mn-ea"/>
              <a:cs typeface="Arial" panose="020B0604020202020204" pitchFamily="34" charset="0"/>
            </a:endParaRPr>
          </a:p>
          <a:p>
            <a:pPr lvl="0" algn="just"/>
            <a:r>
              <a:rPr lang="en-US" sz="2400" dirty="0" smtClean="0">
                <a:latin typeface="Bahnschrift Light Condensed" panose="020B0502040204020203" pitchFamily="34" charset="0"/>
                <a:hlinkClick r:id="rId3"/>
              </a:rPr>
              <a:t>https</a:t>
            </a:r>
            <a:r>
              <a:rPr lang="en-US" sz="2400" dirty="0">
                <a:latin typeface="Bahnschrift Light Condensed" panose="020B0502040204020203" pitchFamily="34" charset="0"/>
                <a:hlinkClick r:id="rId3"/>
              </a:rPr>
              <a:t>://docs.google.com/document/d/1ciUeM8fLFej4zu3m7yUzEri9BTqNdIunrZeVvnNwqMY/edit?usp=sharing</a:t>
            </a:r>
            <a:endParaRPr kumimoji="0" lang="ru-RU" altLang="ru-RU" sz="24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Bahnschrift Light Condensed" panose="020B0502040204020203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3059729" y="1243527"/>
            <a:ext cx="8668852" cy="5928"/>
          </a:xfrm>
          <a:prstGeom prst="line">
            <a:avLst/>
          </a:prstGeom>
          <a:ln w="50800">
            <a:solidFill>
              <a:srgbClr val="96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1747200" y="64886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14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0186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902"/>
          <a:stretch/>
        </p:blipFill>
        <p:spPr bwMode="auto">
          <a:xfrm>
            <a:off x="0" y="0"/>
            <a:ext cx="3217985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3059729" y="108774"/>
            <a:ext cx="764051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  <a:latin typeface="Bahnschrift Light Condensed" panose="020B0502040204020203" pitchFamily="34" charset="0"/>
                <a:ea typeface="Times New Roman" panose="02020603050405020304" pitchFamily="18" charset="0"/>
              </a:rPr>
              <a:t>Муниципальное бюджетное общеобразовательное учреждение гимназия имени Ф.К.Салманова</a:t>
            </a:r>
            <a:endParaRPr lang="ru-RU" sz="1600" dirty="0">
              <a:solidFill>
                <a:srgbClr val="002060"/>
              </a:solidFill>
              <a:latin typeface="Bahnschrift Light Condensed" panose="020B0502040204020203" pitchFamily="34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016882" y="680159"/>
            <a:ext cx="8963361" cy="3508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ru-RU" altLang="ru-RU" sz="3200" dirty="0" smtClean="0">
                <a:solidFill>
                  <a:srgbClr val="960000"/>
                </a:solidFill>
                <a:latin typeface="Bahnschrift Light Condensed" panose="020B0502040204020203" pitchFamily="34" charset="0"/>
                <a:cs typeface="Arial" panose="020B0604020202020204" pitchFamily="34" charset="0"/>
              </a:rPr>
              <a:t> АВТОРЫ ПРОЕКТА</a:t>
            </a:r>
          </a:p>
          <a:p>
            <a:pPr eaLnBrk="1" hangingPunct="1">
              <a:lnSpc>
                <a:spcPct val="150000"/>
              </a:lnSpc>
            </a:pPr>
            <a:endParaRPr lang="ru-RU" altLang="ru-RU" sz="3200" dirty="0" smtClean="0">
              <a:solidFill>
                <a:srgbClr val="002060"/>
              </a:solidFill>
              <a:latin typeface="Bahnschrift Light Condensed" panose="020B0502040204020203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ru-RU" altLang="ru-RU" sz="2800" dirty="0" smtClean="0">
                <a:solidFill>
                  <a:srgbClr val="002060"/>
                </a:solidFill>
                <a:latin typeface="Bahnschrift Light Condensed" panose="020B0502040204020203" pitchFamily="34" charset="0"/>
                <a:cs typeface="Arial" panose="020B0604020202020204" pitchFamily="34" charset="0"/>
              </a:rPr>
              <a:t>Кучина Светлана Анатольевна, директор</a:t>
            </a:r>
          </a:p>
          <a:p>
            <a:pPr eaLnBrk="1" hangingPunct="1">
              <a:lnSpc>
                <a:spcPct val="150000"/>
              </a:lnSpc>
            </a:pPr>
            <a:endParaRPr lang="ru-RU" altLang="ru-RU" sz="2800" dirty="0" smtClean="0">
              <a:solidFill>
                <a:srgbClr val="002060"/>
              </a:solidFill>
              <a:latin typeface="Bahnschrift Light Condensed" panose="020B0502040204020203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ru-RU" altLang="ru-RU" sz="2800" dirty="0" err="1" smtClean="0">
                <a:solidFill>
                  <a:srgbClr val="002060"/>
                </a:solidFill>
                <a:latin typeface="Bahnschrift Light Condensed" panose="020B0502040204020203" pitchFamily="34" charset="0"/>
                <a:cs typeface="Arial" panose="020B0604020202020204" pitchFamily="34" charset="0"/>
              </a:rPr>
              <a:t>Плуч</a:t>
            </a:r>
            <a:r>
              <a:rPr lang="ru-RU" altLang="ru-RU" sz="2800" dirty="0" smtClean="0">
                <a:solidFill>
                  <a:srgbClr val="002060"/>
                </a:solidFill>
                <a:latin typeface="Bahnschrift Light Condensed" panose="020B0502040204020203" pitchFamily="34" charset="0"/>
                <a:cs typeface="Arial" panose="020B0604020202020204" pitchFamily="34" charset="0"/>
              </a:rPr>
              <a:t> </a:t>
            </a:r>
            <a:r>
              <a:rPr lang="ru-RU" altLang="ru-RU" sz="2800" dirty="0">
                <a:solidFill>
                  <a:srgbClr val="002060"/>
                </a:solidFill>
                <a:latin typeface="Bahnschrift Light Condensed" panose="020B0502040204020203" pitchFamily="34" charset="0"/>
                <a:cs typeface="Arial" panose="020B0604020202020204" pitchFamily="34" charset="0"/>
              </a:rPr>
              <a:t>А</a:t>
            </a:r>
            <a:r>
              <a:rPr lang="ru-RU" altLang="ru-RU" sz="2800" dirty="0" smtClean="0">
                <a:solidFill>
                  <a:srgbClr val="002060"/>
                </a:solidFill>
                <a:latin typeface="Bahnschrift Light Condensed" panose="020B0502040204020203" pitchFamily="34" charset="0"/>
                <a:cs typeface="Arial" panose="020B0604020202020204" pitchFamily="34" charset="0"/>
              </a:rPr>
              <a:t>лина </a:t>
            </a:r>
            <a:r>
              <a:rPr lang="ru-RU" altLang="ru-RU" sz="2800" dirty="0" err="1">
                <a:solidFill>
                  <a:srgbClr val="002060"/>
                </a:solidFill>
                <a:latin typeface="Bahnschrift Light Condensed" panose="020B0502040204020203" pitchFamily="34" charset="0"/>
                <a:cs typeface="Arial" panose="020B0604020202020204" pitchFamily="34" charset="0"/>
              </a:rPr>
              <a:t>Р</a:t>
            </a:r>
            <a:r>
              <a:rPr lang="ru-RU" altLang="ru-RU" sz="2800" dirty="0" err="1" smtClean="0">
                <a:solidFill>
                  <a:srgbClr val="002060"/>
                </a:solidFill>
                <a:latin typeface="Bahnschrift Light Condensed" panose="020B0502040204020203" pitchFamily="34" charset="0"/>
                <a:cs typeface="Arial" panose="020B0604020202020204" pitchFamily="34" charset="0"/>
              </a:rPr>
              <a:t>омилевна</a:t>
            </a:r>
            <a:r>
              <a:rPr lang="ru-RU" altLang="ru-RU" sz="2800" dirty="0" smtClean="0">
                <a:solidFill>
                  <a:srgbClr val="002060"/>
                </a:solidFill>
                <a:latin typeface="Bahnschrift Light Condensed" panose="020B0502040204020203" pitchFamily="34" charset="0"/>
                <a:cs typeface="Arial" panose="020B0604020202020204" pitchFamily="34" charset="0"/>
              </a:rPr>
              <a:t>, заместитель директора по УВР</a:t>
            </a:r>
            <a:endParaRPr lang="ru-RU" altLang="ru-RU" sz="2800" dirty="0">
              <a:solidFill>
                <a:srgbClr val="002060"/>
              </a:solidFill>
              <a:latin typeface="Bahnschrift Light Condensed" panose="020B0502040204020203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3084614" y="1349035"/>
            <a:ext cx="8668852" cy="5928"/>
          </a:xfrm>
          <a:prstGeom prst="line">
            <a:avLst/>
          </a:prstGeom>
          <a:ln w="50800">
            <a:solidFill>
              <a:srgbClr val="96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1887877" y="64886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1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935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-3573" y="0"/>
            <a:ext cx="12193136" cy="6858000"/>
            <a:chOff x="-3573" y="0"/>
            <a:chExt cx="12193136" cy="6858000"/>
          </a:xfrm>
        </p:grpSpPr>
        <p:pic>
          <p:nvPicPr>
            <p:cNvPr id="2" name="Рисунок 1"/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2902"/>
            <a:stretch/>
          </p:blipFill>
          <p:spPr bwMode="auto">
            <a:xfrm>
              <a:off x="-3573" y="0"/>
              <a:ext cx="3217985" cy="685800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3" name="Прямоугольник 2"/>
            <p:cNvSpPr/>
            <p:nvPr/>
          </p:nvSpPr>
          <p:spPr>
            <a:xfrm>
              <a:off x="3101771" y="89944"/>
              <a:ext cx="7640515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dirty="0" smtClean="0">
                  <a:solidFill>
                    <a:srgbClr val="002060"/>
                  </a:solidFill>
                  <a:latin typeface="Bahnschrift Light Condensed" panose="020B0502040204020203" pitchFamily="34" charset="0"/>
                  <a:ea typeface="Times New Roman" panose="02020603050405020304" pitchFamily="18" charset="0"/>
                </a:rPr>
                <a:t>Муниципальное бюджетное общеобразовательное учреждение гимназия имени Ф.К.Салманова</a:t>
              </a:r>
              <a:endParaRPr lang="ru-RU" sz="1600" dirty="0">
                <a:solidFill>
                  <a:srgbClr val="002060"/>
                </a:solidFill>
                <a:latin typeface="Bahnschrift Light Condensed" panose="020B0502040204020203" pitchFamily="34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996633" y="365295"/>
              <a:ext cx="3696216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800" dirty="0" smtClean="0">
                  <a:solidFill>
                    <a:srgbClr val="960000"/>
                  </a:solidFill>
                  <a:latin typeface="Bahnschrift SemiLight Condensed" panose="020B0502040204020203" pitchFamily="34" charset="0"/>
                  <a:ea typeface="Times New Roman" panose="02020603050405020304" pitchFamily="18" charset="0"/>
                </a:rPr>
                <a:t>ПОРТРЕТ ВЫПУСКНИКА </a:t>
              </a:r>
            </a:p>
            <a:p>
              <a:r>
                <a:rPr lang="ru-RU" sz="2800" dirty="0" smtClean="0">
                  <a:solidFill>
                    <a:srgbClr val="960000"/>
                  </a:solidFill>
                  <a:latin typeface="Bahnschrift SemiLight Condensed" panose="020B0502040204020203" pitchFamily="34" charset="0"/>
                  <a:ea typeface="Times New Roman" panose="02020603050405020304" pitchFamily="18" charset="0"/>
                </a:rPr>
                <a:t>        ГИМНАЗИИ</a:t>
              </a:r>
            </a:p>
            <a:p>
              <a:endParaRPr lang="ru-RU" sz="2800" dirty="0" smtClean="0">
                <a:solidFill>
                  <a:srgbClr val="002060"/>
                </a:solidFill>
                <a:latin typeface="Bahnschrift Light Condensed" panose="020B0502040204020203" pitchFamily="34" charset="0"/>
              </a:endParaRPr>
            </a:p>
          </p:txBody>
        </p:sp>
        <p:cxnSp>
          <p:nvCxnSpPr>
            <p:cNvPr id="9" name="Прямая соединительная линия 8"/>
            <p:cNvCxnSpPr/>
            <p:nvPr/>
          </p:nvCxnSpPr>
          <p:spPr>
            <a:xfrm flipV="1">
              <a:off x="3101771" y="804700"/>
              <a:ext cx="9070724" cy="16378"/>
            </a:xfrm>
            <a:prstGeom prst="line">
              <a:avLst/>
            </a:prstGeom>
            <a:ln w="50800">
              <a:solidFill>
                <a:srgbClr val="96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Прямоугольник 3"/>
            <p:cNvSpPr>
              <a:spLocks noChangeArrowheads="1"/>
            </p:cNvSpPr>
            <p:nvPr/>
          </p:nvSpPr>
          <p:spPr bwMode="auto">
            <a:xfrm>
              <a:off x="2838155" y="1327466"/>
              <a:ext cx="3784772" cy="18158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3200">
                  <a:solidFill>
                    <a:srgbClr val="000000"/>
                  </a:solidFill>
                  <a:latin typeface="Calibri" panose="020F0502020204030204" pitchFamily="34" charset="0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800">
                  <a:solidFill>
                    <a:srgbClr val="000000"/>
                  </a:solidFill>
                  <a:latin typeface="Calibri" panose="020F0502020204030204" pitchFamily="34" charset="0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2400">
                  <a:solidFill>
                    <a:srgbClr val="000000"/>
                  </a:solidFill>
                  <a:latin typeface="Calibri" panose="020F0502020204030204" pitchFamily="34" charset="0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Calibri" panose="020F0502020204030204" pitchFamily="34" charset="0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</a:defRPr>
              </a:lvl9pPr>
            </a:lstStyle>
            <a:p>
              <a:pPr marL="342900" indent="-342900" eaLnBrk="1" hangingPunct="1">
                <a:spcBef>
                  <a:spcPct val="0"/>
                </a:spcBef>
                <a:buFont typeface="Courier New" panose="02070309020205020404" pitchFamily="49" charset="0"/>
                <a:buChar char="o"/>
              </a:pPr>
              <a:r>
                <a:rPr lang="ru-RU" altLang="ru-RU" sz="1600" dirty="0">
                  <a:solidFill>
                    <a:srgbClr val="002060"/>
                  </a:solidFill>
                  <a:latin typeface="Bahnschrift Light SemiCondensed" panose="020B0502040204020203" pitchFamily="34" charset="0"/>
                  <a:cs typeface="Times New Roman" panose="02020603050405020304" pitchFamily="18" charset="0"/>
                </a:rPr>
                <a:t>ИНТЕЛЛЕКТУАЛ</a:t>
              </a:r>
            </a:p>
            <a:p>
              <a:pPr eaLnBrk="1" hangingPunct="1">
                <a:spcBef>
                  <a:spcPct val="0"/>
                </a:spcBef>
                <a:buFont typeface="Times New Roman" panose="02020603050405020304" pitchFamily="18" charset="0"/>
                <a:buNone/>
              </a:pPr>
              <a:endParaRPr lang="ru-RU" altLang="ru-RU" sz="1600" b="1" dirty="0">
                <a:solidFill>
                  <a:srgbClr val="002060"/>
                </a:solidFill>
                <a:latin typeface="Bahnschrift Light SemiCondensed" panose="020B0502040204020203" pitchFamily="34" charset="0"/>
                <a:cs typeface="Times New Roman" panose="02020603050405020304" pitchFamily="18" charset="0"/>
              </a:endParaRPr>
            </a:p>
            <a:p>
              <a:pPr marL="342900" indent="-342900" eaLnBrk="1" hangingPunct="1">
                <a:spcBef>
                  <a:spcPct val="0"/>
                </a:spcBef>
                <a:buFont typeface="Courier New" panose="02070309020205020404" pitchFamily="49" charset="0"/>
                <a:buChar char="o"/>
              </a:pPr>
              <a:r>
                <a:rPr lang="ru-RU" altLang="ru-RU" sz="1600" dirty="0">
                  <a:solidFill>
                    <a:srgbClr val="002060"/>
                  </a:solidFill>
                  <a:latin typeface="Bahnschrift Light SemiCondensed" panose="020B0502040204020203" pitchFamily="34" charset="0"/>
                  <a:cs typeface="Times New Roman" panose="02020603050405020304" pitchFamily="18" charset="0"/>
                </a:rPr>
                <a:t>ГРАЖДАНИН РОССИИ</a:t>
              </a:r>
            </a:p>
            <a:p>
              <a:pPr eaLnBrk="1" hangingPunct="1">
                <a:spcBef>
                  <a:spcPct val="0"/>
                </a:spcBef>
                <a:buFont typeface="Times New Roman" panose="02020603050405020304" pitchFamily="18" charset="0"/>
                <a:buNone/>
              </a:pPr>
              <a:endParaRPr lang="ru-RU" altLang="ru-RU" sz="1600" b="1" dirty="0">
                <a:solidFill>
                  <a:srgbClr val="002060"/>
                </a:solidFill>
                <a:latin typeface="Bahnschrift Light SemiCondensed" panose="020B0502040204020203" pitchFamily="34" charset="0"/>
                <a:cs typeface="Times New Roman" panose="02020603050405020304" pitchFamily="18" charset="0"/>
              </a:endParaRPr>
            </a:p>
            <a:p>
              <a:pPr marL="342900" indent="-342900" eaLnBrk="1" hangingPunct="1">
                <a:spcBef>
                  <a:spcPct val="0"/>
                </a:spcBef>
                <a:buFont typeface="Courier New" panose="02070309020205020404" pitchFamily="49" charset="0"/>
                <a:buChar char="o"/>
              </a:pPr>
              <a:r>
                <a:rPr lang="ru-RU" altLang="ru-RU" sz="1600" dirty="0">
                  <a:solidFill>
                    <a:srgbClr val="002060"/>
                  </a:solidFill>
                  <a:latin typeface="Bahnschrift Light SemiCondensed" panose="020B0502040204020203" pitchFamily="34" charset="0"/>
                  <a:cs typeface="Times New Roman" panose="02020603050405020304" pitchFamily="18" charset="0"/>
                </a:rPr>
                <a:t>ЧЕЛОВЕК КУЛЬТУРЫ</a:t>
              </a:r>
            </a:p>
            <a:p>
              <a:pPr eaLnBrk="1" hangingPunct="1">
                <a:spcBef>
                  <a:spcPct val="0"/>
                </a:spcBef>
                <a:buFont typeface="Times New Roman" panose="02020603050405020304" pitchFamily="18" charset="0"/>
                <a:buNone/>
              </a:pPr>
              <a:endParaRPr lang="ru-RU" altLang="ru-RU" sz="1600" b="1" dirty="0">
                <a:solidFill>
                  <a:srgbClr val="002060"/>
                </a:solidFill>
                <a:latin typeface="Bahnschrift Light SemiCondensed" panose="020B0502040204020203" pitchFamily="34" charset="0"/>
                <a:cs typeface="Times New Roman" panose="02020603050405020304" pitchFamily="18" charset="0"/>
              </a:endParaRPr>
            </a:p>
            <a:p>
              <a:pPr marL="342900" indent="-342900" eaLnBrk="1" hangingPunct="1">
                <a:spcBef>
                  <a:spcPct val="0"/>
                </a:spcBef>
                <a:buFont typeface="Courier New" panose="02070309020205020404" pitchFamily="49" charset="0"/>
                <a:buChar char="o"/>
              </a:pPr>
              <a:r>
                <a:rPr lang="ru-RU" altLang="ru-RU" sz="1600" dirty="0">
                  <a:solidFill>
                    <a:srgbClr val="002060"/>
                  </a:solidFill>
                  <a:latin typeface="Bahnschrift Light SemiCondensed" panose="020B0502040204020203" pitchFamily="34" charset="0"/>
                  <a:cs typeface="Times New Roman" panose="02020603050405020304" pitchFamily="18" charset="0"/>
                </a:rPr>
                <a:t>ЛИДЕР</a:t>
              </a:r>
            </a:p>
          </p:txBody>
        </p:sp>
        <p:pic>
          <p:nvPicPr>
            <p:cNvPr id="2050" name="Picture 2" descr="https://vneuchebi.ru/wp-content/gallery/poslednij-zvonok-2022-11-klassy/P1086479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32" t="835" r="14054" b="420"/>
            <a:stretch/>
          </p:blipFill>
          <p:spPr bwMode="auto">
            <a:xfrm>
              <a:off x="5501382" y="1773179"/>
              <a:ext cx="2247565" cy="158561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Прямоугольник 4"/>
            <p:cNvSpPr/>
            <p:nvPr/>
          </p:nvSpPr>
          <p:spPr>
            <a:xfrm>
              <a:off x="5429222" y="933071"/>
              <a:ext cx="238741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1600" dirty="0">
                  <a:solidFill>
                    <a:srgbClr val="002060"/>
                  </a:solidFill>
                  <a:latin typeface="Bahnschrift SemiLight Condensed" panose="020B0502040204020203" pitchFamily="34" charset="0"/>
                  <a:ea typeface="Calibri" panose="020F0502020204030204" pitchFamily="34" charset="0"/>
                </a:rPr>
                <a:t>Ведущую роль в формировании </a:t>
              </a:r>
              <a:endParaRPr lang="ru-RU" sz="1600" dirty="0" smtClean="0">
                <a:solidFill>
                  <a:srgbClr val="002060"/>
                </a:solidFill>
                <a:latin typeface="Bahnschrift SemiLight Condensed" panose="020B0502040204020203" pitchFamily="34" charset="0"/>
                <a:ea typeface="Calibri" panose="020F0502020204030204" pitchFamily="34" charset="0"/>
              </a:endParaRPr>
            </a:p>
            <a:p>
              <a:pPr algn="just"/>
              <a:r>
                <a:rPr lang="ru-RU" sz="1600" dirty="0" smtClean="0">
                  <a:solidFill>
                    <a:srgbClr val="002060"/>
                  </a:solidFill>
                  <a:latin typeface="Bahnschrift SemiLight Condensed" panose="020B0502040204020203" pitchFamily="34" charset="0"/>
                  <a:ea typeface="Times New Roman" panose="02020603050405020304" pitchFamily="18" charset="0"/>
                </a:rPr>
                <a:t>Портрета </a:t>
              </a:r>
              <a:r>
                <a:rPr lang="ru-RU" sz="1600" dirty="0">
                  <a:solidFill>
                    <a:srgbClr val="002060"/>
                  </a:solidFill>
                  <a:latin typeface="Bahnschrift SemiLight Condensed" panose="020B0502040204020203" pitchFamily="34" charset="0"/>
                  <a:ea typeface="Times New Roman" panose="02020603050405020304" pitchFamily="18" charset="0"/>
                </a:rPr>
                <a:t>выпускника </a:t>
              </a:r>
              <a:r>
                <a:rPr lang="ru-RU" sz="1600" dirty="0">
                  <a:solidFill>
                    <a:srgbClr val="002060"/>
                  </a:solidFill>
                  <a:latin typeface="Bahnschrift SemiLight Condensed" panose="020B0502040204020203" pitchFamily="34" charset="0"/>
                  <a:ea typeface="Calibri" panose="020F0502020204030204" pitchFamily="34" charset="0"/>
                </a:rPr>
                <a:t>занимает           </a:t>
              </a:r>
              <a:endParaRPr lang="ru-RU" sz="1600" dirty="0" smtClean="0">
                <a:solidFill>
                  <a:srgbClr val="002060"/>
                </a:solidFill>
                <a:latin typeface="Bahnschrift SemiLight Condensed" panose="020B0502040204020203" pitchFamily="34" charset="0"/>
                <a:ea typeface="Calibri" panose="020F0502020204030204" pitchFamily="34" charset="0"/>
              </a:endParaRPr>
            </a:p>
            <a:p>
              <a:pPr algn="just"/>
              <a:r>
                <a:rPr lang="ru-RU" sz="1600" dirty="0" smtClean="0">
                  <a:solidFill>
                    <a:srgbClr val="002060"/>
                  </a:solidFill>
                  <a:latin typeface="Bahnschrift SemiLight Condensed" panose="020B0502040204020203" pitchFamily="34" charset="0"/>
                  <a:ea typeface="Calibri" panose="020F0502020204030204" pitchFamily="34" charset="0"/>
                </a:rPr>
                <a:t>классный </a:t>
              </a:r>
              <a:r>
                <a:rPr lang="ru-RU" sz="1600" dirty="0">
                  <a:solidFill>
                    <a:srgbClr val="002060"/>
                  </a:solidFill>
                  <a:latin typeface="Bahnschrift SemiLight Condensed" panose="020B0502040204020203" pitchFamily="34" charset="0"/>
                  <a:ea typeface="Calibri" panose="020F0502020204030204" pitchFamily="34" charset="0"/>
                </a:rPr>
                <a:t>руководитель</a:t>
              </a:r>
              <a:endParaRPr lang="ru-RU" sz="1600" dirty="0">
                <a:solidFill>
                  <a:srgbClr val="002060"/>
                </a:solidFill>
                <a:latin typeface="Bahnschrift SemiLight Condensed" panose="020B0502040204020203" pitchFamily="34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8395084" y="349851"/>
              <a:ext cx="3527535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2800" dirty="0">
                  <a:solidFill>
                    <a:srgbClr val="990000"/>
                  </a:solidFill>
                  <a:latin typeface="Bahnschrift Light Condensed" panose="020B0502040204020203" pitchFamily="34" charset="0"/>
                  <a:cs typeface="Times New Roman" panose="02020603050405020304" pitchFamily="18" charset="0"/>
                </a:rPr>
                <a:t>РОЛЬ РУКОВОДИТЕЛЯ </a:t>
              </a:r>
              <a:endParaRPr lang="ru-RU" sz="2800" dirty="0" smtClean="0">
                <a:solidFill>
                  <a:srgbClr val="990000"/>
                </a:solidFill>
                <a:latin typeface="Bahnschrift Light Condensed" panose="020B0502040204020203" pitchFamily="34" charset="0"/>
                <a:cs typeface="Times New Roman" panose="02020603050405020304" pitchFamily="18" charset="0"/>
              </a:endParaRPr>
            </a:p>
            <a:p>
              <a:pPr algn="ctr">
                <a:defRPr/>
              </a:pPr>
              <a:r>
                <a:rPr lang="ru-RU" sz="2800" dirty="0" smtClean="0">
                  <a:solidFill>
                    <a:srgbClr val="990000"/>
                  </a:solidFill>
                  <a:latin typeface="Bahnschrift Light Condensed" panose="020B0502040204020203" pitchFamily="34" charset="0"/>
                  <a:cs typeface="Times New Roman" panose="02020603050405020304" pitchFamily="18" charset="0"/>
                </a:rPr>
                <a:t>КЛАССА</a:t>
              </a:r>
              <a:endParaRPr lang="ru-RU" sz="2800" dirty="0">
                <a:solidFill>
                  <a:srgbClr val="990000"/>
                </a:solidFill>
                <a:latin typeface="Bahnschrift Light Condensed" panose="020B0502040204020203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Заголовок 1"/>
            <p:cNvSpPr txBox="1">
              <a:spLocks/>
            </p:cNvSpPr>
            <p:nvPr/>
          </p:nvSpPr>
          <p:spPr bwMode="auto">
            <a:xfrm>
              <a:off x="7816632" y="1186274"/>
              <a:ext cx="4308209" cy="3000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just" eaLnBrk="1" hangingPunct="1">
                <a:buFont typeface="Courier New" panose="02070309020205020404" pitchFamily="49" charset="0"/>
                <a:buChar char="o"/>
              </a:pPr>
              <a:r>
                <a:rPr lang="ru-RU" altLang="ru-RU" sz="1600" dirty="0">
                  <a:solidFill>
                    <a:srgbClr val="960000"/>
                  </a:solidFill>
                  <a:latin typeface="Bahnschrift Light SemiCondensed" panose="020B0502040204020203" pitchFamily="34" charset="0"/>
                  <a:cs typeface="Times New Roman" panose="02020603050405020304" pitchFamily="18" charset="0"/>
                </a:rPr>
                <a:t>ПРОФЕССИОНАЛ</a:t>
              </a:r>
              <a:r>
                <a:rPr lang="ru-RU" altLang="ru-RU" sz="1600" dirty="0">
                  <a:solidFill>
                    <a:srgbClr val="002060"/>
                  </a:solidFill>
                  <a:latin typeface="Bahnschrift Light SemiCondensed" panose="020B0502040204020203" pitchFamily="34" charset="0"/>
                  <a:cs typeface="Times New Roman" panose="02020603050405020304" pitchFamily="18" charset="0"/>
                </a:rPr>
                <a:t>, </a:t>
              </a:r>
              <a:r>
                <a:rPr lang="ru-RU" altLang="ru-RU" sz="1600" dirty="0">
                  <a:solidFill>
                    <a:srgbClr val="002060"/>
                  </a:solidFill>
                  <a:latin typeface="Bahnschrift Light Condensed" panose="020B0502040204020203" pitchFamily="34" charset="0"/>
                  <a:cs typeface="Times New Roman" panose="02020603050405020304" pitchFamily="18" charset="0"/>
                </a:rPr>
                <a:t>который постоянно развивается и </a:t>
              </a:r>
              <a:r>
                <a:rPr lang="ru-RU" altLang="ru-RU" sz="1600" dirty="0" smtClean="0">
                  <a:solidFill>
                    <a:srgbClr val="002060"/>
                  </a:solidFill>
                  <a:latin typeface="Bahnschrift Light Condensed" panose="020B0502040204020203" pitchFamily="34" charset="0"/>
                  <a:cs typeface="Times New Roman" panose="02020603050405020304" pitchFamily="18" charset="0"/>
                </a:rPr>
                <a:t>совершенствуется</a:t>
              </a:r>
              <a:endParaRPr lang="ru-RU" altLang="ru-RU" sz="1600" dirty="0">
                <a:solidFill>
                  <a:srgbClr val="002060"/>
                </a:solidFill>
                <a:latin typeface="Bahnschrift Light Condensed" panose="020B0502040204020203" pitchFamily="34" charset="0"/>
                <a:cs typeface="Times New Roman" panose="02020603050405020304" pitchFamily="18" charset="0"/>
              </a:endParaRPr>
            </a:p>
            <a:p>
              <a:pPr algn="just" eaLnBrk="1" hangingPunct="1">
                <a:buFont typeface="Courier New" panose="02070309020205020404" pitchFamily="49" charset="0"/>
                <a:buChar char="o"/>
              </a:pPr>
              <a:r>
                <a:rPr lang="ru-RU" altLang="ru-RU" sz="1600" dirty="0">
                  <a:solidFill>
                    <a:srgbClr val="960000"/>
                  </a:solidFill>
                  <a:latin typeface="Bahnschrift Light SemiCondensed" panose="020B0502040204020203" pitchFamily="34" charset="0"/>
                  <a:cs typeface="Times New Roman" panose="02020603050405020304" pitchFamily="18" charset="0"/>
                </a:rPr>
                <a:t>НАДЁЖНЫЙ ПОМОЩНИК </a:t>
              </a:r>
              <a:r>
                <a:rPr lang="ru-RU" altLang="ru-RU" sz="1600" dirty="0">
                  <a:solidFill>
                    <a:srgbClr val="002060"/>
                  </a:solidFill>
                  <a:latin typeface="Bahnschrift Light Condensed" panose="020B0502040204020203" pitchFamily="34" charset="0"/>
                  <a:cs typeface="Times New Roman" panose="02020603050405020304" pitchFamily="18" charset="0"/>
                </a:rPr>
                <a:t>семьи в обучении, воспитании и социализации </a:t>
              </a:r>
              <a:r>
                <a:rPr lang="ru-RU" altLang="ru-RU" sz="1600" dirty="0" smtClean="0">
                  <a:solidFill>
                    <a:srgbClr val="002060"/>
                  </a:solidFill>
                  <a:latin typeface="Bahnschrift Light Condensed" panose="020B0502040204020203" pitchFamily="34" charset="0"/>
                  <a:cs typeface="Times New Roman" panose="02020603050405020304" pitchFamily="18" charset="0"/>
                </a:rPr>
                <a:t>ребенка</a:t>
              </a:r>
              <a:endParaRPr lang="ru-RU" altLang="ru-RU" sz="1600" dirty="0">
                <a:solidFill>
                  <a:srgbClr val="002060"/>
                </a:solidFill>
                <a:latin typeface="Bahnschrift Light Condensed" panose="020B0502040204020203" pitchFamily="34" charset="0"/>
                <a:cs typeface="Times New Roman" panose="02020603050405020304" pitchFamily="18" charset="0"/>
              </a:endParaRPr>
            </a:p>
            <a:p>
              <a:pPr algn="just" eaLnBrk="1" hangingPunct="1">
                <a:buFont typeface="Courier New" panose="02070309020205020404" pitchFamily="49" charset="0"/>
                <a:buChar char="o"/>
              </a:pPr>
              <a:r>
                <a:rPr lang="ru-RU" altLang="ru-RU" sz="1600" dirty="0">
                  <a:solidFill>
                    <a:srgbClr val="960000"/>
                  </a:solidFill>
                  <a:latin typeface="Bahnschrift Light SemiCondensed" panose="020B0502040204020203" pitchFamily="34" charset="0"/>
                  <a:cs typeface="Times New Roman" panose="02020603050405020304" pitchFamily="18" charset="0"/>
                </a:rPr>
                <a:t>НАВИГАТОР</a:t>
              </a:r>
              <a:r>
                <a:rPr lang="ru-RU" altLang="ru-RU" sz="1600" dirty="0">
                  <a:solidFill>
                    <a:srgbClr val="002060"/>
                  </a:solidFill>
                  <a:latin typeface="Bahnschrift Light SemiCondensed" panose="020B0502040204020203" pitchFamily="34" charset="0"/>
                  <a:cs typeface="Times New Roman" panose="02020603050405020304" pitchFamily="18" charset="0"/>
                </a:rPr>
                <a:t> </a:t>
              </a:r>
              <a:r>
                <a:rPr lang="ru-RU" altLang="ru-RU" sz="1600" dirty="0">
                  <a:solidFill>
                    <a:srgbClr val="002060"/>
                  </a:solidFill>
                  <a:latin typeface="Bahnschrift Light Condensed" panose="020B0502040204020203" pitchFamily="34" charset="0"/>
                  <a:cs typeface="Times New Roman" panose="02020603050405020304" pitchFamily="18" charset="0"/>
                </a:rPr>
                <a:t>в образовательных возможностях школы и </a:t>
              </a:r>
              <a:r>
                <a:rPr lang="ru-RU" altLang="ru-RU" sz="1600" dirty="0" smtClean="0">
                  <a:solidFill>
                    <a:srgbClr val="002060"/>
                  </a:solidFill>
                  <a:latin typeface="Bahnschrift Light Condensed" panose="020B0502040204020203" pitchFamily="34" charset="0"/>
                  <a:cs typeface="Times New Roman" panose="02020603050405020304" pitchFamily="18" charset="0"/>
                </a:rPr>
                <a:t>города</a:t>
              </a:r>
              <a:endParaRPr lang="ru-RU" altLang="ru-RU" sz="1600" dirty="0">
                <a:solidFill>
                  <a:srgbClr val="002060"/>
                </a:solidFill>
                <a:latin typeface="Bahnschrift Light Condensed" panose="020B0502040204020203" pitchFamily="34" charset="0"/>
                <a:cs typeface="Times New Roman" panose="02020603050405020304" pitchFamily="18" charset="0"/>
              </a:endParaRPr>
            </a:p>
            <a:p>
              <a:pPr algn="just" eaLnBrk="1" hangingPunct="1">
                <a:buFont typeface="Courier New" panose="02070309020205020404" pitchFamily="49" charset="0"/>
                <a:buChar char="o"/>
              </a:pPr>
              <a:r>
                <a:rPr lang="ru-RU" altLang="ru-RU" sz="1600" dirty="0" smtClean="0">
                  <a:solidFill>
                    <a:srgbClr val="960000"/>
                  </a:solidFill>
                  <a:latin typeface="Bahnschrift Light SemiCondensed" panose="020B0502040204020203" pitchFamily="34" charset="0"/>
                  <a:cs typeface="Times New Roman" panose="02020603050405020304" pitchFamily="18" charset="0"/>
                </a:rPr>
                <a:t>НАСТАВНИК </a:t>
              </a:r>
              <a:r>
                <a:rPr lang="ru-RU" altLang="ru-RU" sz="1600" dirty="0" smtClean="0">
                  <a:solidFill>
                    <a:srgbClr val="002060"/>
                  </a:solidFill>
                  <a:latin typeface="Bahnschrift Light SemiCondensed" panose="020B0502040204020203" pitchFamily="34" charset="0"/>
                  <a:cs typeface="Times New Roman" panose="02020603050405020304" pitchFamily="18" charset="0"/>
                </a:rPr>
                <a:t>- </a:t>
              </a:r>
              <a:r>
                <a:rPr lang="ru-RU" altLang="ru-RU" sz="1600" dirty="0" smtClean="0">
                  <a:solidFill>
                    <a:srgbClr val="002060"/>
                  </a:solidFill>
                  <a:latin typeface="Bahnschrift Light Condensed" panose="020B0502040204020203" pitchFamily="34" charset="0"/>
                  <a:cs typeface="Times New Roman" panose="02020603050405020304" pitchFamily="18" charset="0"/>
                </a:rPr>
                <a:t>психолог </a:t>
              </a:r>
              <a:r>
                <a:rPr lang="ru-RU" altLang="ru-RU" sz="1600" dirty="0">
                  <a:solidFill>
                    <a:srgbClr val="002060"/>
                  </a:solidFill>
                  <a:latin typeface="Bahnschrift Light Condensed" panose="020B0502040204020203" pitchFamily="34" charset="0"/>
                  <a:cs typeface="Times New Roman" panose="02020603050405020304" pitchFamily="18" charset="0"/>
                </a:rPr>
                <a:t>и </a:t>
              </a:r>
              <a:r>
                <a:rPr lang="ru-RU" altLang="ru-RU" sz="1600" dirty="0" smtClean="0">
                  <a:solidFill>
                    <a:srgbClr val="002060"/>
                  </a:solidFill>
                  <a:latin typeface="Bahnschrift Light Condensed" panose="020B0502040204020203" pitchFamily="34" charset="0"/>
                  <a:cs typeface="Times New Roman" panose="02020603050405020304" pitchFamily="18" charset="0"/>
                </a:rPr>
                <a:t>воспитатель</a:t>
              </a:r>
              <a:endParaRPr lang="ru-RU" altLang="ru-RU" sz="1600" dirty="0">
                <a:solidFill>
                  <a:srgbClr val="002060"/>
                </a:solidFill>
                <a:latin typeface="Bahnschrift Light Condensed" panose="020B0502040204020203" pitchFamily="34" charset="0"/>
                <a:cs typeface="Times New Roman" panose="02020603050405020304" pitchFamily="18" charset="0"/>
              </a:endParaRPr>
            </a:p>
            <a:p>
              <a:pPr algn="just" eaLnBrk="1" hangingPunct="1">
                <a:buFont typeface="Courier New" panose="02070309020205020404" pitchFamily="49" charset="0"/>
                <a:buChar char="o"/>
              </a:pPr>
              <a:r>
                <a:rPr lang="ru-RU" altLang="ru-RU" sz="1600" dirty="0">
                  <a:solidFill>
                    <a:srgbClr val="960000"/>
                  </a:solidFill>
                  <a:latin typeface="Bahnschrift Light SemiCondensed" panose="020B0502040204020203" pitchFamily="34" charset="0"/>
                  <a:cs typeface="Times New Roman" panose="02020603050405020304" pitchFamily="18" charset="0"/>
                </a:rPr>
                <a:t>МОТИВАТОР, МЕДИАТОР, </a:t>
              </a:r>
              <a:r>
                <a:rPr lang="ru-RU" altLang="ru-RU" sz="1600" dirty="0" smtClean="0">
                  <a:solidFill>
                    <a:srgbClr val="960000"/>
                  </a:solidFill>
                  <a:latin typeface="Bahnschrift Light SemiCondensed" panose="020B0502040204020203" pitchFamily="34" charset="0"/>
                  <a:cs typeface="Times New Roman" panose="02020603050405020304" pitchFamily="18" charset="0"/>
                </a:rPr>
                <a:t>МОДЕРАТОР</a:t>
              </a:r>
              <a:endParaRPr lang="ru-RU" altLang="ru-RU" sz="1600" dirty="0">
                <a:solidFill>
                  <a:srgbClr val="002060"/>
                </a:solidFill>
                <a:latin typeface="Bahnschrift Light SemiCondensed" panose="020B0502040204020203" pitchFamily="34" charset="0"/>
                <a:cs typeface="Times New Roman" panose="02020603050405020304" pitchFamily="18" charset="0"/>
              </a:endParaRPr>
            </a:p>
            <a:p>
              <a:pPr algn="just" eaLnBrk="1" hangingPunct="1">
                <a:buFont typeface="Courier New" panose="02070309020205020404" pitchFamily="49" charset="0"/>
                <a:buChar char="o"/>
              </a:pPr>
              <a:r>
                <a:rPr lang="ru-RU" altLang="ru-RU" sz="1600" dirty="0">
                  <a:solidFill>
                    <a:srgbClr val="960000"/>
                  </a:solidFill>
                  <a:latin typeface="Bahnschrift Light SemiCondensed" panose="020B0502040204020203" pitchFamily="34" charset="0"/>
                  <a:cs typeface="Times New Roman" panose="02020603050405020304" pitchFamily="18" charset="0"/>
                </a:rPr>
                <a:t>ОРГАНИЗАТОР СОТРУДНИЧЕСТВА</a:t>
              </a:r>
              <a:r>
                <a:rPr lang="ru-RU" altLang="ru-RU" sz="1600" b="1" dirty="0">
                  <a:solidFill>
                    <a:srgbClr val="960000"/>
                  </a:solidFill>
                  <a:latin typeface="Bahnschrift Light SemiCondensed" panose="020B0502040204020203" pitchFamily="34" charset="0"/>
                  <a:cs typeface="Times New Roman" panose="02020603050405020304" pitchFamily="18" charset="0"/>
                </a:rPr>
                <a:t> </a:t>
              </a:r>
              <a:r>
                <a:rPr lang="ru-RU" altLang="ru-RU" sz="1600" dirty="0">
                  <a:solidFill>
                    <a:srgbClr val="002060"/>
                  </a:solidFill>
                  <a:latin typeface="Bahnschrift SemiLight Condensed" panose="020B0502040204020203" pitchFamily="34" charset="0"/>
                  <a:cs typeface="Times New Roman" panose="02020603050405020304" pitchFamily="18" charset="0"/>
                </a:rPr>
                <a:t>педагогов школы с </a:t>
              </a:r>
              <a:r>
                <a:rPr lang="ru-RU" altLang="ru-RU" sz="1600" dirty="0" smtClean="0">
                  <a:solidFill>
                    <a:srgbClr val="002060"/>
                  </a:solidFill>
                  <a:latin typeface="Bahnschrift SemiLight Condensed" panose="020B0502040204020203" pitchFamily="34" charset="0"/>
                  <a:cs typeface="Times New Roman" panose="02020603050405020304" pitchFamily="18" charset="0"/>
                </a:rPr>
                <a:t>учеником</a:t>
              </a:r>
              <a:endParaRPr lang="ru-RU" altLang="ru-RU" sz="1600" dirty="0">
                <a:solidFill>
                  <a:srgbClr val="002060"/>
                </a:solidFill>
                <a:latin typeface="Bahnschrift SemiLight Condensed" panose="020B0502040204020203" pitchFamily="34" charset="0"/>
                <a:cs typeface="Times New Roman" panose="02020603050405020304" pitchFamily="18" charset="0"/>
              </a:endParaRPr>
            </a:p>
            <a:p>
              <a:pPr algn="just" eaLnBrk="1" hangingPunct="1">
                <a:buFont typeface="Courier New" panose="02070309020205020404" pitchFamily="49" charset="0"/>
                <a:buChar char="o"/>
              </a:pPr>
              <a:r>
                <a:rPr lang="ru-RU" altLang="ru-RU" sz="1600" dirty="0">
                  <a:solidFill>
                    <a:srgbClr val="960000"/>
                  </a:solidFill>
                  <a:latin typeface="Bahnschrift Light SemiCondensed" panose="020B0502040204020203" pitchFamily="34" charset="0"/>
                  <a:cs typeface="Times New Roman" panose="02020603050405020304" pitchFamily="18" charset="0"/>
                </a:rPr>
                <a:t>РАВНОПРАВНЫЙ УЧАСТНИК</a:t>
              </a:r>
              <a:r>
                <a:rPr lang="ru-RU" altLang="ru-RU" sz="1600" b="1" dirty="0">
                  <a:solidFill>
                    <a:srgbClr val="960000"/>
                  </a:solidFill>
                  <a:latin typeface="Bahnschrift Light SemiCondensed" panose="020B0502040204020203" pitchFamily="34" charset="0"/>
                  <a:cs typeface="Times New Roman" panose="02020603050405020304" pitchFamily="18" charset="0"/>
                </a:rPr>
                <a:t> </a:t>
              </a:r>
              <a:r>
                <a:rPr lang="ru-RU" altLang="ru-RU" sz="1600" dirty="0">
                  <a:solidFill>
                    <a:srgbClr val="002060"/>
                  </a:solidFill>
                  <a:latin typeface="Bahnschrift Light Condensed" panose="020B0502040204020203" pitchFamily="34" charset="0"/>
                  <a:cs typeface="Times New Roman" panose="02020603050405020304" pitchFamily="18" charset="0"/>
                </a:rPr>
                <a:t>управленческой команды </a:t>
              </a:r>
              <a:r>
                <a:rPr lang="ru-RU" altLang="ru-RU" sz="1600" dirty="0" smtClean="0">
                  <a:solidFill>
                    <a:srgbClr val="002060"/>
                  </a:solidFill>
                  <a:latin typeface="Bahnschrift Light Condensed" panose="020B0502040204020203" pitchFamily="34" charset="0"/>
                  <a:cs typeface="Times New Roman" panose="02020603050405020304" pitchFamily="18" charset="0"/>
                </a:rPr>
                <a:t>школы</a:t>
              </a:r>
              <a:endParaRPr lang="ru-RU" altLang="ru-RU" sz="1600" dirty="0">
                <a:solidFill>
                  <a:srgbClr val="002060"/>
                </a:solidFill>
                <a:latin typeface="Bahnschrift Light Condensed" panose="020B0502040204020203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" name="Прямая соединительная линия 10"/>
            <p:cNvCxnSpPr/>
            <p:nvPr/>
          </p:nvCxnSpPr>
          <p:spPr>
            <a:xfrm flipV="1">
              <a:off x="3034963" y="4205262"/>
              <a:ext cx="9070724" cy="16378"/>
            </a:xfrm>
            <a:prstGeom prst="line">
              <a:avLst/>
            </a:prstGeom>
            <a:ln w="50800">
              <a:solidFill>
                <a:srgbClr val="96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 flipH="1">
              <a:off x="2716823" y="4490573"/>
              <a:ext cx="879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Прямоугольник 9"/>
            <p:cNvSpPr/>
            <p:nvPr/>
          </p:nvSpPr>
          <p:spPr>
            <a:xfrm>
              <a:off x="5991724" y="4144072"/>
              <a:ext cx="197682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dirty="0">
                  <a:solidFill>
                    <a:srgbClr val="960000"/>
                  </a:solidFill>
                  <a:latin typeface="Bahnschrift SemiLight Condensed" panose="020B0502040204020203" pitchFamily="34" charset="0"/>
                  <a:ea typeface="Times New Roman" panose="02020603050405020304" pitchFamily="18" charset="0"/>
                </a:rPr>
                <a:t>АКТУАЛЬНОСТЬ</a:t>
              </a: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2038872" y="4612458"/>
              <a:ext cx="10150691" cy="21236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1600" dirty="0" smtClean="0">
                  <a:solidFill>
                    <a:srgbClr val="002060"/>
                  </a:solidFill>
                  <a:latin typeface="Bahnschrift Light Condensed" panose="020B0502040204020203" pitchFamily="34" charset="0"/>
                  <a:ea typeface="Times New Roman" panose="02020603050405020304" pitchFamily="18" charset="0"/>
                </a:rPr>
                <a:t>Проект </a:t>
              </a:r>
              <a:r>
                <a:rPr lang="ru-RU" sz="1600" dirty="0">
                  <a:solidFill>
                    <a:srgbClr val="002060"/>
                  </a:solidFill>
                  <a:latin typeface="Bahnschrift Light Condensed" panose="020B0502040204020203" pitchFamily="34" charset="0"/>
                  <a:ea typeface="Times New Roman" panose="02020603050405020304" pitchFamily="18" charset="0"/>
                </a:rPr>
                <a:t>направлен на формирование</a:t>
              </a:r>
              <a:r>
                <a:rPr lang="ru-RU" sz="1600" dirty="0">
                  <a:solidFill>
                    <a:srgbClr val="002060"/>
                  </a:solidFill>
                  <a:latin typeface="Bahnschrift Light Condensed" panose="020B0502040204020203" pitchFamily="34" charset="0"/>
                </a:rPr>
                <a:t> новых компетенций классного руководителя как руководителя класса через обучение проектному подходу в управлении классом и работе с каждым учеником для повышения качества образования, раскрытия способностей каждого ученика, развития классного коллектива в целом. </a:t>
              </a:r>
            </a:p>
            <a:p>
              <a:pPr algn="just"/>
              <a:r>
                <a:rPr lang="ru-RU" sz="2000" dirty="0">
                  <a:solidFill>
                    <a:srgbClr val="960000"/>
                  </a:solidFill>
                  <a:latin typeface="Bahnschrift SemiLight Condensed" panose="020B0502040204020203" pitchFamily="34" charset="0"/>
                  <a:ea typeface="Times New Roman" panose="02020603050405020304" pitchFamily="18" charset="0"/>
                </a:rPr>
                <a:t>КЛЮЧЕВАЯ ИДЕЯ</a:t>
              </a:r>
            </a:p>
            <a:p>
              <a:pPr algn="just"/>
              <a:r>
                <a:rPr lang="ru-RU" sz="1600" dirty="0" smtClean="0">
                  <a:solidFill>
                    <a:srgbClr val="002060"/>
                  </a:solidFill>
                  <a:latin typeface="Bahnschrift Light Condensed" panose="020B0502040204020203" pitchFamily="34" charset="0"/>
                </a:rPr>
                <a:t>Ключевой </a:t>
              </a:r>
              <a:r>
                <a:rPr lang="ru-RU" sz="1600" dirty="0">
                  <a:solidFill>
                    <a:srgbClr val="002060"/>
                  </a:solidFill>
                  <a:latin typeface="Bahnschrift Light Condensed" panose="020B0502040204020203" pitchFamily="34" charset="0"/>
                </a:rPr>
                <a:t>идеей </a:t>
              </a:r>
              <a:r>
                <a:rPr lang="ru-RU" sz="1600" dirty="0" smtClean="0">
                  <a:solidFill>
                    <a:srgbClr val="002060"/>
                  </a:solidFill>
                  <a:latin typeface="Bahnschrift Light Condensed" panose="020B0502040204020203" pitchFamily="34" charset="0"/>
                </a:rPr>
                <a:t>проекта </a:t>
              </a:r>
              <a:r>
                <a:rPr lang="ru-RU" sz="1600" dirty="0">
                  <a:solidFill>
                    <a:srgbClr val="002060"/>
                  </a:solidFill>
                  <a:latin typeface="Bahnschrift Light Condensed" panose="020B0502040204020203" pitchFamily="34" charset="0"/>
                </a:rPr>
                <a:t>является опыт целостного рассмотрения проблем организации школьного воспитания на основе ресурсного и проектного подхода. Ресурсный подход позволяет ставить реалистические достижимые цели воспитания и избавляться от неконструктивных педагогических мифов. А также наделение классных руководителей управленческими компетенциями (как руководителей 4 уровня) для успешного управления коллективами учеников </a:t>
              </a:r>
              <a:r>
                <a:rPr lang="ru-RU" sz="1600" dirty="0" smtClean="0">
                  <a:solidFill>
                    <a:srgbClr val="002060"/>
                  </a:solidFill>
                  <a:latin typeface="Bahnschrift Light Condensed" panose="020B0502040204020203" pitchFamily="34" charset="0"/>
                </a:rPr>
                <a:t>(классов), </a:t>
              </a:r>
              <a:r>
                <a:rPr lang="ru-RU" sz="1600" dirty="0">
                  <a:solidFill>
                    <a:srgbClr val="002060"/>
                  </a:solidFill>
                  <a:latin typeface="Bahnschrift Light Condensed" panose="020B0502040204020203" pitchFamily="34" charset="0"/>
                </a:rPr>
                <a:t>родителей и педагогов</a:t>
              </a:r>
              <a:r>
                <a:rPr lang="ru-RU" sz="1600" dirty="0" smtClean="0">
                  <a:solidFill>
                    <a:srgbClr val="002060"/>
                  </a:solidFill>
                  <a:latin typeface="Bahnschrift Light Condensed" panose="020B0502040204020203" pitchFamily="34" charset="0"/>
                </a:rPr>
                <a:t>.</a:t>
              </a:r>
              <a:endParaRPr lang="ru-RU" sz="1600" dirty="0">
                <a:solidFill>
                  <a:srgbClr val="002060"/>
                </a:solidFill>
                <a:latin typeface="Bahnschrift Light Condensed" panose="020B0502040204020203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1887877" y="648866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solidFill>
                    <a:srgbClr val="002060"/>
                  </a:solidFill>
                </a:rPr>
                <a:t>2</a:t>
              </a:r>
              <a:endParaRPr lang="ru-RU" dirty="0"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47291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902"/>
          <a:stretch/>
        </p:blipFill>
        <p:spPr bwMode="auto">
          <a:xfrm>
            <a:off x="-93421" y="0"/>
            <a:ext cx="3217985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077306" y="58404"/>
            <a:ext cx="764051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  <a:latin typeface="Bahnschrift Light Condensed" panose="020B0502040204020203" pitchFamily="34" charset="0"/>
                <a:ea typeface="Times New Roman" panose="02020603050405020304" pitchFamily="18" charset="0"/>
              </a:rPr>
              <a:t>Муниципальное бюджетное общеобразовательное учреждение гимназия имени Ф.К.Салманова</a:t>
            </a:r>
            <a:endParaRPr lang="ru-RU" sz="1600" dirty="0">
              <a:solidFill>
                <a:srgbClr val="002060"/>
              </a:solidFill>
              <a:latin typeface="Bahnschrift Light Condensed" panose="020B0502040204020203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27167" y="362304"/>
            <a:ext cx="9640177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960000"/>
                </a:solidFill>
                <a:latin typeface="Bahnschrift Light Condensed" panose="020B0502040204020203" pitchFamily="34" charset="0"/>
                <a:ea typeface="Times New Roman" panose="02020603050405020304" pitchFamily="18" charset="0"/>
              </a:rPr>
              <a:t>ЦЕЛЬ ПРОЕКТА</a:t>
            </a:r>
          </a:p>
          <a:p>
            <a:endParaRPr lang="ru-RU" sz="4000" dirty="0" smtClean="0">
              <a:solidFill>
                <a:srgbClr val="002060"/>
              </a:solidFill>
              <a:latin typeface="Bahnschrift Light Condensed" panose="020B0502040204020203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3077306" y="809188"/>
            <a:ext cx="8668852" cy="5928"/>
          </a:xfrm>
          <a:prstGeom prst="line">
            <a:avLst/>
          </a:prstGeom>
          <a:ln w="50800">
            <a:solidFill>
              <a:srgbClr val="96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5"/>
          <p:cNvSpPr>
            <a:spLocks noChangeArrowheads="1"/>
          </p:cNvSpPr>
          <p:nvPr/>
        </p:nvSpPr>
        <p:spPr bwMode="auto">
          <a:xfrm>
            <a:off x="2966304" y="769784"/>
            <a:ext cx="914528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ru-RU" altLang="ru-RU" sz="1600" dirty="0" smtClean="0">
                <a:solidFill>
                  <a:srgbClr val="002060"/>
                </a:solidFill>
                <a:latin typeface="Bahnschrift Light Condensed" panose="020B0502040204020203" pitchFamily="34" charset="0"/>
                <a:cs typeface="Times New Roman" panose="02020603050405020304" pitchFamily="18" charset="0"/>
              </a:rPr>
              <a:t>Формирование ключевых </a:t>
            </a:r>
            <a:r>
              <a:rPr lang="ru-RU" altLang="ru-RU" sz="1600" dirty="0">
                <a:solidFill>
                  <a:srgbClr val="002060"/>
                </a:solidFill>
                <a:latin typeface="Bahnschrift Light Condensed" panose="020B0502040204020203" pitchFamily="34" charset="0"/>
                <a:cs typeface="Times New Roman" panose="02020603050405020304" pitchFamily="18" charset="0"/>
              </a:rPr>
              <a:t>компетенций классного руководителя </a:t>
            </a:r>
            <a:r>
              <a:rPr lang="ru-RU" altLang="ru-RU" sz="1600" dirty="0" smtClean="0">
                <a:solidFill>
                  <a:srgbClr val="002060"/>
                </a:solidFill>
                <a:latin typeface="Bahnschrift Light Condensed" panose="020B0502040204020203" pitchFamily="34" charset="0"/>
                <a:cs typeface="Times New Roman" panose="02020603050405020304" pitchFamily="18" charset="0"/>
              </a:rPr>
              <a:t>(</a:t>
            </a:r>
            <a:r>
              <a:rPr lang="ru-RU" sz="1600" dirty="0" smtClean="0">
                <a:solidFill>
                  <a:srgbClr val="002060"/>
                </a:solidFill>
                <a:latin typeface="Bahnschrift Light Condensed" panose="020B0502040204020203" pitchFamily="34" charset="0"/>
              </a:rPr>
              <a:t>педагогическое </a:t>
            </a:r>
            <a:r>
              <a:rPr lang="ru-RU" sz="1600" dirty="0">
                <a:solidFill>
                  <a:srgbClr val="002060"/>
                </a:solidFill>
                <a:latin typeface="Bahnschrift Light Condensed" panose="020B0502040204020203" pitchFamily="34" charset="0"/>
              </a:rPr>
              <a:t>проектирование, эффективная коммуникация, профориентация, ориентированность на личность, социализация) </a:t>
            </a:r>
            <a:r>
              <a:rPr lang="ru-RU" altLang="ru-RU" sz="1600" dirty="0" smtClean="0">
                <a:solidFill>
                  <a:srgbClr val="002060"/>
                </a:solidFill>
                <a:latin typeface="Bahnschrift Light Condensed" panose="020B0502040204020203" pitchFamily="34" charset="0"/>
                <a:cs typeface="Times New Roman" panose="02020603050405020304" pitchFamily="18" charset="0"/>
              </a:rPr>
              <a:t>как </a:t>
            </a:r>
            <a:r>
              <a:rPr lang="ru-RU" altLang="ru-RU" sz="1600" dirty="0">
                <a:solidFill>
                  <a:srgbClr val="002060"/>
                </a:solidFill>
                <a:latin typeface="Bahnschrift Light Condensed" panose="020B0502040204020203" pitchFamily="34" charset="0"/>
                <a:cs typeface="Times New Roman" panose="02020603050405020304" pitchFamily="18" charset="0"/>
              </a:rPr>
              <a:t>руководителя класса через обучение проектному подходу  к управлению классом и работе с каждым учеником для повышения качества образования, раскрытия способностей каждого ученика, развития классного коллектива в целом</a:t>
            </a:r>
            <a:endParaRPr lang="ru-RU" altLang="ru-RU" sz="1600" dirty="0">
              <a:solidFill>
                <a:srgbClr val="002060"/>
              </a:solidFill>
              <a:latin typeface="Bahnschrift Light Condensed" panose="020B0502040204020203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27167" y="1676750"/>
            <a:ext cx="33622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960000"/>
                </a:solidFill>
                <a:latin typeface="Bahnschrift Light Condensed" panose="020B0502040204020203" pitchFamily="34" charset="0"/>
                <a:ea typeface="Times New Roman" panose="02020603050405020304" pitchFamily="18" charset="0"/>
              </a:rPr>
              <a:t>ЗАДАЧИ ПРОЕКТА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071810" y="2130916"/>
            <a:ext cx="9029702" cy="25692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002060"/>
                </a:solidFill>
                <a:latin typeface="Bahnschrift Light Condensed" panose="020B0502040204020203" pitchFamily="34" charset="0"/>
                <a:cs typeface="Times New Roman" pitchFamily="18" charset="0"/>
              </a:rPr>
              <a:t>Формировать у всех участников образовательных отношений принятие новой миссии классного руководителя как руководителя класса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081883" y="2443146"/>
            <a:ext cx="9029702" cy="36182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002060"/>
                </a:solidFill>
                <a:latin typeface="Bahnschrift Light Condensed" panose="020B0502040204020203" pitchFamily="34" charset="0"/>
                <a:cs typeface="Times New Roman" pitchFamily="18" charset="0"/>
              </a:rPr>
              <a:t>Изучить новые подходы, технологии, способы, методы, приёмы в деятельности классного руководителя, адаптировать их к условиям гимназии, эффективно использовать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098188" y="2853902"/>
            <a:ext cx="9029702" cy="30101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002060"/>
                </a:solidFill>
                <a:latin typeface="Bahnschrift Light Condensed" panose="020B0502040204020203" pitchFamily="34" charset="0"/>
                <a:cs typeface="Times New Roman" pitchFamily="18" charset="0"/>
              </a:rPr>
              <a:t>Обеспечить сопровождение классных руководителей в разработке </a:t>
            </a:r>
            <a:r>
              <a:rPr lang="ru-RU" sz="1400" dirty="0" smtClean="0">
                <a:solidFill>
                  <a:srgbClr val="002060"/>
                </a:solidFill>
                <a:latin typeface="Bahnschrift Light Condensed" panose="020B0502040204020203" pitchFamily="34" charset="0"/>
                <a:cs typeface="Times New Roman" pitchFamily="18" charset="0"/>
              </a:rPr>
              <a:t>и </a:t>
            </a:r>
            <a:r>
              <a:rPr lang="ru-RU" sz="1400" dirty="0">
                <a:solidFill>
                  <a:srgbClr val="002060"/>
                </a:solidFill>
                <a:latin typeface="Bahnschrift Light Condensed" panose="020B0502040204020203" pitchFamily="34" charset="0"/>
                <a:cs typeface="Times New Roman" pitchFamily="18" charset="0"/>
              </a:rPr>
              <a:t>реализации проекта «Класс как проект»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094342" y="3199721"/>
            <a:ext cx="9029702" cy="24255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002060"/>
                </a:solidFill>
                <a:latin typeface="Bahnschrift Light Condensed" panose="020B0502040204020203" pitchFamily="34" charset="0"/>
                <a:cs typeface="Times New Roman" pitchFamily="18" charset="0"/>
              </a:rPr>
              <a:t>Создать обновленную систему показателей мониторинга воспитательной деятельности руководителей классов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094342" y="3476570"/>
            <a:ext cx="9029702" cy="45533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002060"/>
                </a:solidFill>
                <a:latin typeface="Bahnschrift Light Condensed" panose="020B0502040204020203" pitchFamily="34" charset="0"/>
                <a:cs typeface="Times New Roman" pitchFamily="18" charset="0"/>
              </a:rPr>
              <a:t>Диссеминировать опыт реализации Программы воспитания </a:t>
            </a:r>
            <a:r>
              <a:rPr lang="ru-RU" sz="1400" dirty="0" smtClean="0">
                <a:solidFill>
                  <a:srgbClr val="002060"/>
                </a:solidFill>
                <a:latin typeface="Bahnschrift Light Condensed" panose="020B0502040204020203" pitchFamily="34" charset="0"/>
                <a:cs typeface="Times New Roman" pitchFamily="18" charset="0"/>
              </a:rPr>
              <a:t>гимназии на </a:t>
            </a:r>
            <a:r>
              <a:rPr lang="ru-RU" sz="1400" dirty="0">
                <a:solidFill>
                  <a:srgbClr val="002060"/>
                </a:solidFill>
                <a:latin typeface="Bahnschrift Light Condensed" panose="020B0502040204020203" pitchFamily="34" charset="0"/>
                <a:cs typeface="Times New Roman" pitchFamily="18" charset="0"/>
              </a:rPr>
              <a:t>основе ресурсного и проектного подходов в управлении классным коллективом </a:t>
            </a:r>
          </a:p>
        </p:txBody>
      </p:sp>
      <p:sp>
        <p:nvSpPr>
          <p:cNvPr id="18" name="Овал 17"/>
          <p:cNvSpPr/>
          <p:nvPr/>
        </p:nvSpPr>
        <p:spPr>
          <a:xfrm>
            <a:off x="2743878" y="2126954"/>
            <a:ext cx="327932" cy="311871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002060"/>
                </a:solidFill>
                <a:latin typeface="Bahnschrift Light Condensed" panose="020B0502040204020203" pitchFamily="34" charset="0"/>
              </a:rPr>
              <a:t>1</a:t>
            </a:r>
          </a:p>
        </p:txBody>
      </p:sp>
      <p:sp>
        <p:nvSpPr>
          <p:cNvPr id="26" name="Овал 25"/>
          <p:cNvSpPr/>
          <p:nvPr/>
        </p:nvSpPr>
        <p:spPr>
          <a:xfrm>
            <a:off x="2750861" y="2477314"/>
            <a:ext cx="327932" cy="311871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solidFill>
                  <a:srgbClr val="002060"/>
                </a:solidFill>
                <a:latin typeface="Bahnschrift Light Condensed" panose="020B0502040204020203" pitchFamily="34" charset="0"/>
              </a:rPr>
              <a:t>2</a:t>
            </a:r>
            <a:endParaRPr lang="ru-RU" sz="1600" dirty="0">
              <a:solidFill>
                <a:srgbClr val="002060"/>
              </a:solidFill>
              <a:latin typeface="Bahnschrift Light Condensed" panose="020B0502040204020203" pitchFamily="34" charset="0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2753399" y="2851833"/>
            <a:ext cx="327932" cy="311871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solidFill>
                  <a:srgbClr val="002060"/>
                </a:solidFill>
                <a:latin typeface="Bahnschrift Light Condensed" panose="020B0502040204020203" pitchFamily="34" charset="0"/>
              </a:rPr>
              <a:t>3</a:t>
            </a:r>
            <a:endParaRPr lang="ru-RU" sz="1600" dirty="0">
              <a:solidFill>
                <a:srgbClr val="002060"/>
              </a:solidFill>
              <a:latin typeface="Bahnschrift Light Condensed" panose="020B0502040204020203" pitchFamily="34" charset="0"/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2750861" y="3190995"/>
            <a:ext cx="327932" cy="311871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solidFill>
                  <a:srgbClr val="002060"/>
                </a:solidFill>
                <a:latin typeface="Bahnschrift Light Condensed" panose="020B0502040204020203" pitchFamily="34" charset="0"/>
              </a:rPr>
              <a:t>4</a:t>
            </a:r>
            <a:endParaRPr lang="ru-RU" sz="1600" dirty="0">
              <a:solidFill>
                <a:srgbClr val="002060"/>
              </a:solidFill>
              <a:latin typeface="Bahnschrift Light Condensed" panose="020B0502040204020203" pitchFamily="34" charset="0"/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2750861" y="3556698"/>
            <a:ext cx="327932" cy="311871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solidFill>
                  <a:srgbClr val="002060"/>
                </a:solidFill>
                <a:latin typeface="Bahnschrift Light Condensed" panose="020B0502040204020203" pitchFamily="34" charset="0"/>
              </a:rPr>
              <a:t>5</a:t>
            </a:r>
            <a:endParaRPr lang="ru-RU" sz="1600" dirty="0">
              <a:solidFill>
                <a:srgbClr val="002060"/>
              </a:solidFill>
              <a:latin typeface="Bahnschrift Light Condensed" panose="020B0502040204020203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152184" y="3880907"/>
            <a:ext cx="35221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ru-RU" sz="2800" dirty="0" smtClean="0">
                <a:solidFill>
                  <a:srgbClr val="990000"/>
                </a:solidFill>
                <a:latin typeface="Bahnschrift Ligh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ПЛАНИРУЕМЫЕ РЕЗУЛЬТАТЫ</a:t>
            </a:r>
            <a:endParaRPr lang="ru-RU" sz="2800" dirty="0">
              <a:solidFill>
                <a:srgbClr val="990000"/>
              </a:solidFill>
              <a:latin typeface="Bahnschrift Light 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046678" y="4258508"/>
            <a:ext cx="1006490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Aft>
                <a:spcPts val="0"/>
              </a:spcAft>
            </a:pPr>
            <a:r>
              <a:rPr lang="ru-RU" sz="1600" dirty="0" smtClean="0">
                <a:solidFill>
                  <a:srgbClr val="002060"/>
                </a:solidFill>
                <a:latin typeface="Bahnschrift Ligh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1.Разработать инфо-карту </a:t>
            </a:r>
            <a:r>
              <a:rPr lang="ru-RU" sz="1600" dirty="0">
                <a:solidFill>
                  <a:srgbClr val="002060"/>
                </a:solidFill>
                <a:latin typeface="Bahnschrift Ligh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«Руководство к действию» как </a:t>
            </a:r>
            <a:r>
              <a:rPr lang="ru-RU" sz="1600" dirty="0" smtClean="0">
                <a:solidFill>
                  <a:srgbClr val="002060"/>
                </a:solidFill>
                <a:latin typeface="Bahnschrift Ligh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инновационную систему </a:t>
            </a:r>
            <a:r>
              <a:rPr lang="ru-RU" sz="1600" dirty="0">
                <a:solidFill>
                  <a:srgbClr val="002060"/>
                </a:solidFill>
                <a:latin typeface="Bahnschrift Ligh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эффективной организации деятельности руководителей классов в рамках реализации Программы воспитания </a:t>
            </a:r>
            <a:r>
              <a:rPr lang="ru-RU" sz="1600" dirty="0" smtClean="0">
                <a:solidFill>
                  <a:srgbClr val="002060"/>
                </a:solidFill>
                <a:latin typeface="Bahnschrift Ligh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гимназии.</a:t>
            </a:r>
          </a:p>
          <a:p>
            <a:pPr algn="just"/>
            <a:r>
              <a:rPr lang="ru-RU" sz="1600" dirty="0" smtClean="0">
                <a:solidFill>
                  <a:srgbClr val="002060"/>
                </a:solidFill>
                <a:latin typeface="Bahnschrift Ligh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2.Организовать внутрифирменное повышение </a:t>
            </a:r>
            <a:r>
              <a:rPr lang="ru-RU" sz="1600" dirty="0">
                <a:solidFill>
                  <a:srgbClr val="002060"/>
                </a:solidFill>
                <a:latin typeface="Bahnschrift Ligh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квалификации классных руководителей в аспекте изучения апробаций практик проектного и ресурсного подходов в управлении классным </a:t>
            </a:r>
            <a:r>
              <a:rPr lang="ru-RU" sz="1600" dirty="0" smtClean="0">
                <a:solidFill>
                  <a:srgbClr val="002060"/>
                </a:solidFill>
                <a:latin typeface="Bahnschrift Ligh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коллективом.</a:t>
            </a:r>
          </a:p>
          <a:p>
            <a:pPr algn="just"/>
            <a:r>
              <a:rPr lang="ru-RU" sz="1600" dirty="0" smtClean="0">
                <a:solidFill>
                  <a:srgbClr val="002060"/>
                </a:solidFill>
                <a:latin typeface="Bahnschrift Ligh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3.Разработать и внедрить модель проектной линии «Класс как проект» для определения образовательной траектории всех и каждого.</a:t>
            </a:r>
          </a:p>
          <a:p>
            <a:pPr algn="just"/>
            <a:r>
              <a:rPr lang="ru-RU" sz="1600" dirty="0" smtClean="0">
                <a:solidFill>
                  <a:srgbClr val="002060"/>
                </a:solidFill>
                <a:latin typeface="Bahnschrift Light Condensed" panose="020B0502040204020203" pitchFamily="34" charset="0"/>
              </a:rPr>
              <a:t>4.Разработать и внедрить «Методический Конструктор проектов для классного руководителя», который поможет быстро наполнять содержанием классный проект, не тратить время на бумажную работу, а сразу будет работать на системное мышление классного руководителя и помогать ему в создании «классного» коллектива, реализации образовательной траектории класса, ученика.</a:t>
            </a:r>
          </a:p>
          <a:p>
            <a:pPr algn="just"/>
            <a:r>
              <a:rPr lang="ru-RU" sz="1600" dirty="0" smtClean="0">
                <a:solidFill>
                  <a:srgbClr val="002060"/>
                </a:solidFill>
                <a:latin typeface="Bahnschrift Ligh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</a:t>
            </a:r>
            <a:r>
              <a:rPr lang="ru-RU" sz="1600" dirty="0" smtClean="0">
                <a:solidFill>
                  <a:srgbClr val="002060"/>
                </a:solidFill>
                <a:latin typeface="Bahnschrift Light Condensed" panose="020B0502040204020203" pitchFamily="34" charset="0"/>
                <a:cs typeface="Times New Roman" pitchFamily="18" charset="0"/>
              </a:rPr>
              <a:t>Создать </a:t>
            </a:r>
            <a:r>
              <a:rPr lang="ru-RU" sz="1600" dirty="0">
                <a:solidFill>
                  <a:srgbClr val="002060"/>
                </a:solidFill>
                <a:latin typeface="Bahnschrift Light Condensed" panose="020B0502040204020203" pitchFamily="34" charset="0"/>
                <a:cs typeface="Times New Roman" pitchFamily="18" charset="0"/>
              </a:rPr>
              <a:t>обновленную систему показателей мониторинга воспитательной деятельности руководителей </a:t>
            </a:r>
            <a:r>
              <a:rPr lang="ru-RU" sz="1600" dirty="0" smtClean="0">
                <a:solidFill>
                  <a:srgbClr val="002060"/>
                </a:solidFill>
                <a:latin typeface="Bahnschrift Light Condensed" panose="020B0502040204020203" pitchFamily="34" charset="0"/>
                <a:cs typeface="Times New Roman" pitchFamily="18" charset="0"/>
              </a:rPr>
              <a:t>классов.</a:t>
            </a:r>
            <a:endParaRPr lang="ru-RU" sz="1600" dirty="0" smtClean="0">
              <a:solidFill>
                <a:srgbClr val="002060"/>
              </a:solidFill>
              <a:latin typeface="Bahnschrift Light 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solidFill>
                  <a:srgbClr val="002060"/>
                </a:solidFill>
                <a:latin typeface="Bahnschrift Ligh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6.Диссеминация </a:t>
            </a:r>
            <a:r>
              <a:rPr lang="ru-RU" sz="1600" dirty="0">
                <a:solidFill>
                  <a:srgbClr val="002060"/>
                </a:solidFill>
                <a:latin typeface="Bahnschrift Ligh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проектного подхода в деятельности руководителя класса на разных </a:t>
            </a:r>
            <a:r>
              <a:rPr lang="ru-RU" sz="1600" dirty="0" smtClean="0">
                <a:solidFill>
                  <a:srgbClr val="002060"/>
                </a:solidFill>
                <a:latin typeface="Bahnschrift Ligh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уровнях.</a:t>
            </a:r>
            <a:endParaRPr lang="ru-RU" sz="1600" dirty="0">
              <a:solidFill>
                <a:srgbClr val="002060"/>
              </a:solidFill>
              <a:latin typeface="Bahnschrift Light 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solidFill>
                <a:srgbClr val="002060"/>
              </a:solidFill>
              <a:latin typeface="Bahnschrift Light 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Aft>
                <a:spcPts val="0"/>
              </a:spcAft>
            </a:pPr>
            <a:endParaRPr lang="ru-RU" dirty="0">
              <a:solidFill>
                <a:srgbClr val="002060"/>
              </a:solidFill>
              <a:latin typeface="Bahnschrift Light 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1887877" y="64886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3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506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902"/>
          <a:stretch/>
        </p:blipFill>
        <p:spPr bwMode="auto">
          <a:xfrm>
            <a:off x="0" y="0"/>
            <a:ext cx="3217985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040868" y="86559"/>
            <a:ext cx="764051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  <a:latin typeface="Bahnschrift Light Condensed" panose="020B0502040204020203" pitchFamily="34" charset="0"/>
                <a:ea typeface="Times New Roman" panose="02020603050405020304" pitchFamily="18" charset="0"/>
              </a:rPr>
              <a:t>Муниципальное бюджетное общеобразовательное учреждение гимназия имени Ф.К.Салманова</a:t>
            </a:r>
            <a:endParaRPr lang="ru-RU" sz="1600" dirty="0">
              <a:solidFill>
                <a:srgbClr val="002060"/>
              </a:solidFill>
              <a:latin typeface="Bahnschrift Light Condensed" panose="020B0502040204020203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51673" y="1263463"/>
            <a:ext cx="9023450" cy="45054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960000"/>
                </a:solidFill>
                <a:latin typeface="Bahnschrift Ligh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</a:t>
            </a:r>
            <a:r>
              <a:rPr lang="ru-RU" sz="2000" dirty="0">
                <a:solidFill>
                  <a:srgbClr val="960000"/>
                </a:solidFill>
                <a:latin typeface="Bahnschrift Ligh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модуль «ЦЕНТР профессиональной карьеры: классное руководство». </a:t>
            </a:r>
            <a:endParaRPr lang="ru-RU" sz="2000" dirty="0" smtClean="0">
              <a:solidFill>
                <a:srgbClr val="960000"/>
              </a:solidFill>
              <a:latin typeface="Bahnschrift Light 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600" dirty="0" smtClean="0">
                <a:solidFill>
                  <a:srgbClr val="002060"/>
                </a:solidFill>
                <a:latin typeface="Bahnschrift Ligh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Руководитель </a:t>
            </a:r>
            <a:r>
              <a:rPr lang="ru-RU" sz="1600" dirty="0">
                <a:solidFill>
                  <a:srgbClr val="002060"/>
                </a:solidFill>
                <a:latin typeface="Bahnschrift Ligh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класса систематически повышает уровень профессиональной компетенции в области воспитания, взаимодействует с администрацией гимназии и командой поддержки классного руководителя в организации и проведении </a:t>
            </a:r>
            <a:r>
              <a:rPr lang="ru-RU" sz="1600" dirty="0" err="1">
                <a:solidFill>
                  <a:srgbClr val="002060"/>
                </a:solidFill>
                <a:latin typeface="Bahnschrift Ligh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общегимназических</a:t>
            </a:r>
            <a:r>
              <a:rPr lang="ru-RU" sz="1600" dirty="0">
                <a:solidFill>
                  <a:srgbClr val="002060"/>
                </a:solidFill>
                <a:latin typeface="Bahnschrift Ligh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мероприятий для всех субъектов образовательных отношений.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en-US" sz="1600" dirty="0" smtClean="0">
              <a:solidFill>
                <a:srgbClr val="002060"/>
              </a:solidFill>
              <a:latin typeface="Bahnschrift Light 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600" dirty="0" smtClean="0">
                <a:solidFill>
                  <a:srgbClr val="002060"/>
                </a:solidFill>
                <a:latin typeface="Bahnschrift Ligh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1600" dirty="0">
                <a:solidFill>
                  <a:srgbClr val="002060"/>
                </a:solidFill>
                <a:latin typeface="Bahnschrift Ligh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ходе реализации </a:t>
            </a:r>
            <a:r>
              <a:rPr lang="ru-RU" sz="2000" dirty="0">
                <a:solidFill>
                  <a:srgbClr val="960000"/>
                </a:solidFill>
                <a:latin typeface="Bahnschrift Ligh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модуля «Команда вокруг классов» и классный руководитель»</a:t>
            </a:r>
            <a:r>
              <a:rPr lang="ru-RU" sz="2000" dirty="0">
                <a:solidFill>
                  <a:srgbClr val="002060"/>
                </a:solidFill>
                <a:latin typeface="Bahnschrift Ligh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Bahnschrift Ligh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руководитель класса организует и участвует в заседаниях «команды вокруг класса», </a:t>
            </a:r>
            <a:r>
              <a:rPr lang="ru-RU" sz="1600" dirty="0" err="1">
                <a:solidFill>
                  <a:srgbClr val="002060"/>
                </a:solidFill>
                <a:latin typeface="Bahnschrift Ligh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ППк</a:t>
            </a:r>
            <a:r>
              <a:rPr lang="ru-RU" sz="1600" dirty="0">
                <a:solidFill>
                  <a:srgbClr val="002060"/>
                </a:solidFill>
                <a:latin typeface="Bahnschrift Ligh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работе педагогических советов, совместно с «командой» планирует творческие сессии, </a:t>
            </a:r>
            <a:r>
              <a:rPr lang="ru-RU" sz="1600" dirty="0" err="1">
                <a:solidFill>
                  <a:srgbClr val="002060"/>
                </a:solidFill>
                <a:latin typeface="Bahnschrift Ligh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метапредметные</a:t>
            </a:r>
            <a:r>
              <a:rPr lang="ru-RU" sz="1600" dirty="0">
                <a:solidFill>
                  <a:srgbClr val="002060"/>
                </a:solidFill>
                <a:latin typeface="Bahnschrift Ligh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недели. </a:t>
            </a:r>
            <a:endParaRPr lang="en-US" sz="1600" dirty="0" smtClean="0">
              <a:solidFill>
                <a:srgbClr val="002060"/>
              </a:solidFill>
              <a:latin typeface="Bahnschrift Light 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1600" dirty="0">
              <a:solidFill>
                <a:srgbClr val="002060"/>
              </a:solidFill>
              <a:latin typeface="Bahnschrift Light 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ru-RU" sz="1600" dirty="0">
                <a:solidFill>
                  <a:srgbClr val="002060"/>
                </a:solidFill>
                <a:latin typeface="Bahnschrift Ligh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Одним из ключевых составляющих в реализации </a:t>
            </a:r>
            <a:r>
              <a:rPr lang="ru-RU" sz="2000" dirty="0" smtClean="0">
                <a:solidFill>
                  <a:srgbClr val="960000"/>
                </a:solidFill>
                <a:latin typeface="Bahnschrift Ligh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</a:t>
            </a:r>
            <a:r>
              <a:rPr lang="ru-RU" sz="2000" dirty="0">
                <a:solidFill>
                  <a:srgbClr val="960000"/>
                </a:solidFill>
                <a:latin typeface="Bahnschrift Ligh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модуля «Руководить классом: проектный офис»</a:t>
            </a:r>
            <a:r>
              <a:rPr lang="ru-RU" sz="1600" dirty="0">
                <a:solidFill>
                  <a:srgbClr val="960000"/>
                </a:solidFill>
                <a:latin typeface="Bahnschrift Ligh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Bahnschrift Ligh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является разработка проекта «</a:t>
            </a:r>
            <a:r>
              <a:rPr lang="ru-RU" sz="1600" dirty="0" smtClean="0">
                <a:solidFill>
                  <a:srgbClr val="002060"/>
                </a:solidFill>
                <a:latin typeface="Bahnschrift Ligh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 </a:t>
            </a:r>
            <a:r>
              <a:rPr lang="ru-RU" sz="1600" dirty="0">
                <a:solidFill>
                  <a:srgbClr val="002060"/>
                </a:solidFill>
                <a:latin typeface="Bahnschrift Ligh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как проект». Как классному руководителю создать «классный» проект»? </a:t>
            </a:r>
            <a:r>
              <a:rPr lang="ru-RU" sz="1600" dirty="0" smtClean="0">
                <a:solidFill>
                  <a:srgbClr val="002060"/>
                </a:solidFill>
                <a:latin typeface="Bahnschrift Light Condensed" panose="020B0502040204020203" pitchFamily="34" charset="0"/>
              </a:rPr>
              <a:t>Модель создана в </a:t>
            </a:r>
            <a:r>
              <a:rPr lang="ru-RU" sz="1600" dirty="0">
                <a:solidFill>
                  <a:srgbClr val="002060"/>
                </a:solidFill>
                <a:latin typeface="Bahnschrift Light Condensed" panose="020B0502040204020203" pitchFamily="34" charset="0"/>
              </a:rPr>
              <a:t>помощь </a:t>
            </a:r>
            <a:r>
              <a:rPr lang="ru-RU" sz="1600" dirty="0" smtClean="0">
                <a:solidFill>
                  <a:srgbClr val="002060"/>
                </a:solidFill>
                <a:latin typeface="Bahnschrift Light Condensed" panose="020B0502040204020203" pitchFamily="34" charset="0"/>
              </a:rPr>
              <a:t>классному руководителю</a:t>
            </a:r>
            <a:r>
              <a:rPr lang="ru-RU" sz="1600" b="1" dirty="0" smtClean="0">
                <a:solidFill>
                  <a:srgbClr val="002060"/>
                </a:solidFill>
                <a:latin typeface="Bahnschrift Light Condensed" panose="020B0502040204020203" pitchFamily="34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Bahnschrift Light Condensed" panose="020B0502040204020203" pitchFamily="34" charset="0"/>
              </a:rPr>
              <a:t>для </a:t>
            </a:r>
            <a:r>
              <a:rPr lang="ru-RU" sz="1600" dirty="0">
                <a:solidFill>
                  <a:srgbClr val="002060"/>
                </a:solidFill>
                <a:latin typeface="Bahnschrift Light Condensed" panose="020B0502040204020203" pitchFamily="34" charset="0"/>
              </a:rPr>
              <a:t>проектирования и сопровождения образовательной траектории вверенного класса, организации в нём командной работы, для индивидуальной образовательной траектории учащегося или разработки образовательного события гимназии</a:t>
            </a:r>
            <a:r>
              <a:rPr lang="ru-RU" sz="1600" dirty="0" smtClean="0">
                <a:solidFill>
                  <a:srgbClr val="002060"/>
                </a:solidFill>
                <a:latin typeface="Bahnschrift Light Condensed" panose="020B0502040204020203" pitchFamily="34" charset="0"/>
              </a:rPr>
              <a:t>.</a:t>
            </a:r>
          </a:p>
          <a:p>
            <a:pPr algn="just">
              <a:lnSpc>
                <a:spcPct val="107000"/>
              </a:lnSpc>
            </a:pPr>
            <a:endParaRPr lang="ru-RU" sz="1600" dirty="0" smtClean="0">
              <a:solidFill>
                <a:srgbClr val="002060"/>
              </a:solidFill>
              <a:latin typeface="Bahnschrift Light Condensed" panose="020B0502040204020203" pitchFamily="34" charset="0"/>
            </a:endParaRPr>
          </a:p>
          <a:p>
            <a:pPr algn="just">
              <a:lnSpc>
                <a:spcPct val="107000"/>
              </a:lnSpc>
            </a:pPr>
            <a:r>
              <a:rPr lang="en-US" sz="1600" dirty="0">
                <a:solidFill>
                  <a:srgbClr val="002060"/>
                </a:solidFill>
                <a:latin typeface="Bahnschrift Light Condensed" panose="020B0502040204020203" pitchFamily="34" charset="0"/>
                <a:hlinkClick r:id="rId3"/>
              </a:rPr>
              <a:t>https://</a:t>
            </a:r>
            <a:r>
              <a:rPr lang="en-US" sz="1600" dirty="0" smtClean="0">
                <a:solidFill>
                  <a:srgbClr val="002060"/>
                </a:solidFill>
                <a:latin typeface="Bahnschrift Light Condensed" panose="020B0502040204020203" pitchFamily="34" charset="0"/>
                <a:hlinkClick r:id="rId3"/>
              </a:rPr>
              <a:t>drive.google.com/file/d/1B4P9WGk4-8adBaCjkcg8-vzqy2EoabnJ/view?usp=share_link</a:t>
            </a:r>
            <a:r>
              <a:rPr lang="ru-RU" sz="1600" dirty="0" smtClean="0">
                <a:solidFill>
                  <a:srgbClr val="002060"/>
                </a:solidFill>
                <a:latin typeface="Bahnschrift Light Condensed" panose="020B0502040204020203" pitchFamily="34" charset="0"/>
              </a:rPr>
              <a:t> 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3136312" y="835269"/>
            <a:ext cx="8838811" cy="8792"/>
          </a:xfrm>
          <a:prstGeom prst="line">
            <a:avLst/>
          </a:prstGeom>
          <a:ln w="50800">
            <a:solidFill>
              <a:srgbClr val="96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3016515" y="425113"/>
            <a:ext cx="8561959" cy="4521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solidFill>
                  <a:srgbClr val="960000"/>
                </a:solidFill>
                <a:latin typeface="Bahnschrift Ligh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ИНФО-КАРТЕ ПРОЕКТА «РУКОВОДСТВО К ДЕЙСТВИЮ»  ПРЕДСТАВЛЕНО 3 МОДУЛЯ</a:t>
            </a:r>
            <a:endParaRPr lang="ru-RU" sz="2400" dirty="0">
              <a:solidFill>
                <a:srgbClr val="960000"/>
              </a:solidFill>
              <a:latin typeface="Bahnschrift Light 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40867" y="835269"/>
            <a:ext cx="9054053" cy="3022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solidFill>
                  <a:srgbClr val="960000"/>
                </a:solidFill>
                <a:latin typeface="Bahnschrift Ligh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https://docs.google.com/document/d/1b4YUH4nz1XW23rUD4zi8G2ABkpMzc3pB/edit?usp=share_link&amp;ouid=117720292865044617986&amp;rtpof=true&amp;sd=true</a:t>
            </a:r>
            <a:r>
              <a:rPr lang="ru-RU" sz="1400" dirty="0">
                <a:solidFill>
                  <a:srgbClr val="960000"/>
                </a:solidFill>
                <a:latin typeface="Bahnschrift Ligh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887877" y="64886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4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108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902"/>
          <a:stretch/>
        </p:blipFill>
        <p:spPr bwMode="auto">
          <a:xfrm>
            <a:off x="0" y="0"/>
            <a:ext cx="3217985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3068515" y="1108983"/>
            <a:ext cx="8668852" cy="5928"/>
          </a:xfrm>
          <a:prstGeom prst="line">
            <a:avLst/>
          </a:prstGeom>
          <a:ln w="50800">
            <a:solidFill>
              <a:srgbClr val="96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3068515" y="149603"/>
            <a:ext cx="764051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  <a:latin typeface="Bahnschrift Light Condensed" panose="020B0502040204020203" pitchFamily="34" charset="0"/>
                <a:ea typeface="Times New Roman" panose="02020603050405020304" pitchFamily="18" charset="0"/>
              </a:rPr>
              <a:t>Муниципальное бюджетное общеобразовательное учреждение гимназия имени Ф.К.Салманова</a:t>
            </a:r>
            <a:endParaRPr lang="ru-RU" sz="1600" dirty="0">
              <a:solidFill>
                <a:srgbClr val="002060"/>
              </a:solidFill>
              <a:latin typeface="Bahnschrift Light Condensed" panose="020B0502040204020203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98176" y="585763"/>
            <a:ext cx="60869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960000"/>
                </a:solidFill>
                <a:latin typeface="Bahnschrift Light Condensed" panose="020B0502040204020203" pitchFamily="34" charset="0"/>
                <a:ea typeface="Times New Roman" panose="02020603050405020304" pitchFamily="18" charset="0"/>
              </a:rPr>
              <a:t>ЦЕЛЕВАЯ АУДИТОРИЯ И КОЛИЧЕСТВО УЧАСТНИКОВ</a:t>
            </a:r>
            <a:endParaRPr lang="ru-RU" sz="2800" dirty="0">
              <a:solidFill>
                <a:srgbClr val="960000"/>
              </a:solidFill>
              <a:latin typeface="Bahnschrift Light Condensed" panose="020B0502040204020203" pitchFamily="34" charset="0"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14518" y="1775645"/>
            <a:ext cx="9462832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960000"/>
                </a:solidFill>
                <a:latin typeface="Bahnschrift Light Condensed" panose="020B0502040204020203" pitchFamily="34" charset="0"/>
                <a:ea typeface="Times New Roman" panose="02020603050405020304" pitchFamily="18" charset="0"/>
              </a:rPr>
              <a:t>ЦЕЛЕВАЯ АУДИТОРИЯ: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Bahnschrift Light Condensed" panose="020B0502040204020203" pitchFamily="34" charset="0"/>
              </a:rPr>
              <a:t>1.Администрация гимназии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Bahnschrift Light Condensed" panose="020B0502040204020203" pitchFamily="34" charset="0"/>
              </a:rPr>
              <a:t>2.Классные руководители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Bahnschrift Light Condensed" panose="020B0502040204020203" pitchFamily="34" charset="0"/>
              </a:rPr>
              <a:t>3.Учащиеся 1-11-х классов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Bahnschrift Light Condensed" panose="020B0502040204020203" pitchFamily="34" charset="0"/>
              </a:rPr>
              <a:t>4.Родители (законные представители)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Bahnschrift Light Condensed" panose="020B0502040204020203" pitchFamily="34" charset="0"/>
              </a:rPr>
              <a:t>5.Социальные партнеры</a:t>
            </a:r>
          </a:p>
          <a:p>
            <a:endParaRPr lang="ru-RU" sz="2800" dirty="0">
              <a:solidFill>
                <a:srgbClr val="002060"/>
              </a:solidFill>
              <a:latin typeface="Bahnschrift Light Condensed" panose="020B0502040204020203" pitchFamily="34" charset="0"/>
            </a:endParaRPr>
          </a:p>
          <a:p>
            <a:r>
              <a:rPr lang="ru-RU" sz="2400" dirty="0" smtClean="0">
                <a:solidFill>
                  <a:srgbClr val="960000"/>
                </a:solidFill>
                <a:latin typeface="Bahnschrift Light Condensed" panose="020B0502040204020203" pitchFamily="34" charset="0"/>
              </a:rPr>
              <a:t>КОЛИЧЕСТВО УЧАСТНИКОВ: 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Bahnschrift Light Condensed" panose="020B0502040204020203" pitchFamily="34" charset="0"/>
              </a:rPr>
              <a:t>Администрация гимназии -10 человек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Bahnschrift Light Condensed" panose="020B0502040204020203" pitchFamily="34" charset="0"/>
              </a:rPr>
              <a:t>Классные руководители – 61 человек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Bahnschrift Light Condensed" panose="020B0502040204020203" pitchFamily="34" charset="0"/>
              </a:rPr>
              <a:t>Учащиеся 1-11-х классов (в том числе дети с ОВЗ (ТНР, ЗПР, слабовидящие) и дети-инвалиды – 1745 человек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Bahnschrift Light Condensed" panose="020B0502040204020203" pitchFamily="34" charset="0"/>
              </a:rPr>
              <a:t>Родители (законные представители) – 1745 человек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Bahnschrift Light Condensed" panose="020B0502040204020203" pitchFamily="34" charset="0"/>
              </a:rPr>
              <a:t>Социальные партнеры (по согласованию)</a:t>
            </a:r>
          </a:p>
          <a:p>
            <a:r>
              <a:rPr lang="ru-RU" sz="2000" dirty="0" smtClean="0">
                <a:solidFill>
                  <a:srgbClr val="960000"/>
                </a:solidFill>
                <a:latin typeface="Bahnschrift Light Condensed" panose="020B0502040204020203" pitchFamily="34" charset="0"/>
              </a:rPr>
              <a:t>                                                   Итого: ~3561 человек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887877" y="64886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5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693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902"/>
          <a:stretch/>
        </p:blipFill>
        <p:spPr bwMode="auto">
          <a:xfrm>
            <a:off x="0" y="0"/>
            <a:ext cx="3217985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9" name="Прямая соединительная линия 8"/>
          <p:cNvCxnSpPr/>
          <p:nvPr/>
        </p:nvCxnSpPr>
        <p:spPr>
          <a:xfrm flipV="1">
            <a:off x="2995492" y="1100704"/>
            <a:ext cx="8994532" cy="2334"/>
          </a:xfrm>
          <a:prstGeom prst="line">
            <a:avLst/>
          </a:prstGeom>
          <a:ln w="50800">
            <a:solidFill>
              <a:srgbClr val="96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3103683" y="123605"/>
            <a:ext cx="764051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  <a:latin typeface="Bahnschrift Light Condensed" panose="020B0502040204020203" pitchFamily="34" charset="0"/>
                <a:ea typeface="Times New Roman" panose="02020603050405020304" pitchFamily="18" charset="0"/>
              </a:rPr>
              <a:t>Муниципальное бюджетное общеобразовательное учреждение гимназия имени Ф.К.Салманова</a:t>
            </a:r>
            <a:endParaRPr lang="ru-RU" sz="1600" dirty="0">
              <a:solidFill>
                <a:srgbClr val="002060"/>
              </a:solidFill>
              <a:latin typeface="Bahnschrift Light Condensed" panose="020B0502040204020203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54214" y="638545"/>
            <a:ext cx="669285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960000"/>
                </a:solidFill>
                <a:latin typeface="Bahnschrift Light Condensed" panose="020B0502040204020203" pitchFamily="34" charset="0"/>
                <a:ea typeface="Times New Roman" panose="02020603050405020304" pitchFamily="18" charset="0"/>
              </a:rPr>
              <a:t>ОПИСАНИЕ РЕСУРСОВ, НЕОБХОДИМЫХ ДЛЯ ВНЕДРЕНИЯ </a:t>
            </a:r>
          </a:p>
          <a:p>
            <a:r>
              <a:rPr lang="ru-RU" sz="2800" dirty="0" smtClean="0">
                <a:solidFill>
                  <a:srgbClr val="960000"/>
                </a:solidFill>
                <a:latin typeface="Bahnschrift Light Condensed" panose="020B0502040204020203" pitchFamily="34" charset="0"/>
                <a:ea typeface="Times New Roman" panose="02020603050405020304" pitchFamily="18" charset="0"/>
              </a:rPr>
              <a:t>ПРАКТИКИ</a:t>
            </a:r>
            <a:endParaRPr lang="ru-RU" sz="2800" dirty="0">
              <a:solidFill>
                <a:srgbClr val="960000"/>
              </a:solidFill>
              <a:latin typeface="Bahnschrift Light Condensed" panose="020B0502040204020203" pitchFamily="34" charset="0"/>
              <a:ea typeface="Times New Roman" panose="02020603050405020304" pitchFamily="18" charset="0"/>
            </a:endParaRPr>
          </a:p>
        </p:txBody>
      </p:sp>
      <p:sp>
        <p:nvSpPr>
          <p:cNvPr id="7" name="object 60">
            <a:extLst>
              <a:ext uri="{FF2B5EF4-FFF2-40B4-BE49-F238E27FC236}">
                <a16:creationId xmlns:a16="http://schemas.microsoft.com/office/drawing/2014/main" id="{C3B1D10F-1D66-BA29-3CA6-9C6BE367D75D}"/>
              </a:ext>
            </a:extLst>
          </p:cNvPr>
          <p:cNvSpPr txBox="1"/>
          <p:nvPr/>
        </p:nvSpPr>
        <p:spPr>
          <a:xfrm>
            <a:off x="3006970" y="1487144"/>
            <a:ext cx="9091923" cy="5548503"/>
          </a:xfrm>
          <a:prstGeom prst="rect">
            <a:avLst/>
          </a:prstGeom>
        </p:spPr>
        <p:txBody>
          <a:bodyPr vert="horz" wrap="square" lIns="0" tIns="65846" rIns="0" bIns="0" rtlCol="0">
            <a:spAutoFit/>
          </a:bodyPr>
          <a:lstStyle/>
          <a:p>
            <a:pPr marL="7701" marR="327689">
              <a:spcBef>
                <a:spcPts val="1500"/>
              </a:spcBef>
              <a:spcAft>
                <a:spcPts val="1000"/>
              </a:spcAft>
            </a:pPr>
            <a:r>
              <a:rPr lang="ru-RU" sz="2400" spc="9" dirty="0" smtClean="0">
                <a:solidFill>
                  <a:srgbClr val="960000"/>
                </a:solidFill>
                <a:latin typeface="Bahnschrift Light Condensed" panose="020B0502040204020203" pitchFamily="34" charset="0"/>
                <a:cs typeface="Gotham Pro Medium" panose="02000603030000020004" pitchFamily="50" charset="0"/>
              </a:rPr>
              <a:t>Кадровые ресурсы для реализации Проекта</a:t>
            </a:r>
            <a:endParaRPr lang="en-US" sz="2400" spc="9" dirty="0" smtClean="0">
              <a:solidFill>
                <a:srgbClr val="960000"/>
              </a:solidFill>
              <a:latin typeface="Bahnschrift Light Condensed" panose="020B0502040204020203" pitchFamily="34" charset="0"/>
              <a:cs typeface="Gotham Pro Medium" panose="02000603030000020004" pitchFamily="50" charset="0"/>
            </a:endParaRPr>
          </a:p>
          <a:p>
            <a:pPr indent="450215" algn="just" hangingPunct="0">
              <a:lnSpc>
                <a:spcPct val="115000"/>
              </a:lnSpc>
              <a:spcAft>
                <a:spcPts val="0"/>
              </a:spcAft>
              <a:tabLst>
                <a:tab pos="450215" algn="l"/>
                <a:tab pos="540385" algn="l"/>
              </a:tabLst>
            </a:pPr>
            <a:r>
              <a:rPr lang="ru-RU" sz="1600" dirty="0">
                <a:solidFill>
                  <a:srgbClr val="002060"/>
                </a:solidFill>
                <a:latin typeface="Bahnschrift Light 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Укомплектованность</a:t>
            </a:r>
            <a:r>
              <a:rPr lang="ru-RU" sz="1600" b="1" dirty="0">
                <a:solidFill>
                  <a:srgbClr val="002060"/>
                </a:solidFill>
                <a:latin typeface="Bahnschrift Light 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Bahnschrift Light 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образовательного учреждения педагогическими, руководящими и иными работниками</a:t>
            </a:r>
            <a:r>
              <a:rPr lang="ru-RU" sz="1600" b="1" dirty="0">
                <a:solidFill>
                  <a:srgbClr val="002060"/>
                </a:solidFill>
                <a:latin typeface="Bahnschrift Light 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600" dirty="0">
                <a:solidFill>
                  <a:srgbClr val="002060"/>
                </a:solidFill>
                <a:latin typeface="Bahnschrift Light 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100%.</a:t>
            </a:r>
            <a:r>
              <a:rPr lang="ru-RU" sz="1600" b="1" dirty="0">
                <a:solidFill>
                  <a:srgbClr val="002060"/>
                </a:solidFill>
                <a:latin typeface="Bahnschrift Light 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kern="1400" dirty="0">
                <a:solidFill>
                  <a:srgbClr val="002060"/>
                </a:solidFill>
                <a:latin typeface="Bahnschrift Light 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Административно-управленческий персонал</a:t>
            </a:r>
            <a:r>
              <a:rPr lang="ru-RU" sz="1600" b="1" kern="1400" dirty="0">
                <a:solidFill>
                  <a:srgbClr val="002060"/>
                </a:solidFill>
                <a:latin typeface="Bahnschrift Light 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kern="1400" dirty="0">
                <a:solidFill>
                  <a:srgbClr val="002060"/>
                </a:solidFill>
                <a:latin typeface="Bahnschrift Light 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(соответствие</a:t>
            </a:r>
            <a:r>
              <a:rPr lang="ru-RU" sz="1600" b="1" kern="1400" dirty="0">
                <a:solidFill>
                  <a:srgbClr val="002060"/>
                </a:solidFill>
                <a:latin typeface="Bahnschrift Light 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kern="1400" dirty="0">
                <a:solidFill>
                  <a:srgbClr val="002060"/>
                </a:solidFill>
                <a:latin typeface="Bahnschrift Light 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занимаемой должности – 100</a:t>
            </a:r>
            <a:r>
              <a:rPr lang="ru-RU" sz="1600" kern="1400" dirty="0" smtClean="0">
                <a:solidFill>
                  <a:srgbClr val="002060"/>
                </a:solidFill>
                <a:latin typeface="Bahnschrift Light 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%).</a:t>
            </a:r>
            <a:endParaRPr lang="en-US" sz="1600" kern="1400" dirty="0" smtClean="0">
              <a:solidFill>
                <a:srgbClr val="002060"/>
              </a:solidFill>
              <a:latin typeface="Bahnschrift Light Condensed" panose="020B05020402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 hangingPunct="0">
              <a:lnSpc>
                <a:spcPct val="115000"/>
              </a:lnSpc>
              <a:spcAft>
                <a:spcPts val="0"/>
              </a:spcAft>
              <a:tabLst>
                <a:tab pos="450215" algn="l"/>
                <a:tab pos="540385" algn="l"/>
              </a:tabLst>
            </a:pPr>
            <a:r>
              <a:rPr lang="ru-RU" sz="1600" kern="1400" dirty="0">
                <a:solidFill>
                  <a:srgbClr val="002060"/>
                </a:solidFill>
                <a:latin typeface="Bahnschrift Light 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Доля высококвалифицированных педагогов (первая и высшая квалификационные категории) - 80%</a:t>
            </a:r>
            <a:r>
              <a:rPr lang="ru-RU" sz="1600" b="1" kern="1400" dirty="0">
                <a:solidFill>
                  <a:srgbClr val="002060"/>
                </a:solidFill>
                <a:latin typeface="Bahnschrift Light 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>
                <a:solidFill>
                  <a:srgbClr val="002060"/>
                </a:solidFill>
                <a:latin typeface="Bahnschrift Light 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проекте участвуют 54 педагога, из них имеют высшую квалификационную категорию 22 человека, первую квалификационную категорию - 6 человек (78%). Все участники эксперимента прошли курсовую подготовку </a:t>
            </a:r>
            <a:r>
              <a:rPr lang="ru-RU" sz="1600" dirty="0">
                <a:solidFill>
                  <a:srgbClr val="002060"/>
                </a:solidFill>
                <a:latin typeface="Bahnschrift Ligh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 теме «Введение ФГОС НОО», </a:t>
            </a:r>
            <a:r>
              <a:rPr lang="ru-RU" sz="1600" dirty="0">
                <a:solidFill>
                  <a:srgbClr val="002060"/>
                </a:solidFill>
                <a:latin typeface="Bahnschrift Light 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18 педагогов (46%) принимали участие в инновационной деятельности гимназии по пилотированию ФГОС нового поколения (2011-2016г.г.).  Педагогов со стажем работы </a:t>
            </a:r>
            <a:r>
              <a:rPr lang="ru-RU" sz="1600" dirty="0">
                <a:solidFill>
                  <a:srgbClr val="002060"/>
                </a:solidFill>
                <a:latin typeface="Bahnschrift Ligh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 5 лет - 13%, от 5 до 10 лет - 8%, от 10 до 20 лет -  18%, от 20 до 30 лет - 54%, более 30 лет – 8%. 25% из числа участников проекта награждены отраслевыми званиями и наградами. 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  <a:tabLst>
                <a:tab pos="450215" algn="l"/>
                <a:tab pos="540385" algn="l"/>
              </a:tabLst>
            </a:pPr>
            <a:r>
              <a:rPr lang="ru-RU" sz="1600" kern="1400" dirty="0">
                <a:solidFill>
                  <a:srgbClr val="002060"/>
                </a:solidFill>
                <a:latin typeface="Bahnschrift Light 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highlight>
                  <a:srgbClr val="FFFFFF"/>
                </a:highlight>
                <a:latin typeface="Bahnschrift Light 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гимназии 54 классных руководителя,</a:t>
            </a:r>
            <a:r>
              <a:rPr lang="ru-RU" sz="1600" dirty="0">
                <a:solidFill>
                  <a:srgbClr val="002060"/>
                </a:solidFill>
                <a:latin typeface="Bahnschrift Light 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highlight>
                  <a:srgbClr val="FFFFFF"/>
                </a:highlight>
                <a:latin typeface="Bahnschrift Light 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команда сопровождения - 4 педагога-психолога, </a:t>
            </a:r>
            <a:r>
              <a:rPr lang="ru-RU" sz="1600" dirty="0" smtClean="0">
                <a:solidFill>
                  <a:srgbClr val="002060"/>
                </a:solidFill>
                <a:highlight>
                  <a:srgbClr val="FFFFFF"/>
                </a:highlight>
                <a:latin typeface="Bahnschrift Light 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социальных педагога, </a:t>
            </a:r>
            <a:r>
              <a:rPr lang="ru-RU" sz="1600" dirty="0">
                <a:solidFill>
                  <a:srgbClr val="002060"/>
                </a:solidFill>
                <a:highlight>
                  <a:srgbClr val="FFFFFF"/>
                </a:highlight>
                <a:latin typeface="Bahnschrift Light 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highlight>
                  <a:srgbClr val="FFFFFF"/>
                </a:highlight>
                <a:latin typeface="Bahnschrift Light 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5 </a:t>
            </a:r>
            <a:r>
              <a:rPr lang="ru-RU" sz="1600" dirty="0">
                <a:solidFill>
                  <a:srgbClr val="002060"/>
                </a:solidFill>
                <a:highlight>
                  <a:srgbClr val="FFFFFF"/>
                </a:highlight>
                <a:latin typeface="Bahnschrift Light 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(3 ставки) педагогов-организаторов</a:t>
            </a:r>
            <a:r>
              <a:rPr lang="ru-RU" sz="1600" dirty="0" smtClean="0">
                <a:solidFill>
                  <a:srgbClr val="002060"/>
                </a:solidFill>
                <a:highlight>
                  <a:srgbClr val="FFFFFF"/>
                </a:highlight>
                <a:latin typeface="Bahnschrift Light 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  <a:tabLst>
                <a:tab pos="450215" algn="l"/>
                <a:tab pos="540385" algn="l"/>
              </a:tabLst>
            </a:pPr>
            <a:endParaRPr lang="en-US" sz="1600" dirty="0" smtClean="0">
              <a:solidFill>
                <a:srgbClr val="002060"/>
              </a:solidFill>
              <a:highlight>
                <a:srgbClr val="FFFFFF"/>
              </a:highlight>
              <a:latin typeface="Bahnschrift Light Condensed" panose="020B05020402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  <a:tabLst>
                <a:tab pos="450215" algn="l"/>
                <a:tab pos="540385" algn="l"/>
              </a:tabLst>
            </a:pPr>
            <a:endParaRPr lang="en-US" sz="1400" dirty="0">
              <a:solidFill>
                <a:srgbClr val="00000A"/>
              </a:solidFill>
              <a:highlight>
                <a:srgbClr val="FFFFFF"/>
              </a:highlight>
              <a:latin typeface="Bahnschrift Light 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  <a:tabLst>
                <a:tab pos="450215" algn="l"/>
                <a:tab pos="540385" algn="l"/>
              </a:tabLst>
            </a:pPr>
            <a:endParaRPr lang="ru-RU" sz="1400" dirty="0">
              <a:latin typeface="Bahnschrift Light 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2700"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Bahnschrift Light 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200" dirty="0">
              <a:latin typeface="Bahnschrift Light 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 hangingPunct="0">
              <a:lnSpc>
                <a:spcPct val="115000"/>
              </a:lnSpc>
              <a:spcAft>
                <a:spcPts val="0"/>
              </a:spcAft>
              <a:tabLst>
                <a:tab pos="450215" algn="l"/>
                <a:tab pos="540385" algn="l"/>
              </a:tabLst>
            </a:pPr>
            <a:endParaRPr lang="ru-RU" sz="1600" dirty="0">
              <a:latin typeface="Bahnschrift Light 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701" marR="327689">
              <a:spcBef>
                <a:spcPts val="1500"/>
              </a:spcBef>
              <a:spcAft>
                <a:spcPts val="1000"/>
              </a:spcAft>
            </a:pPr>
            <a:r>
              <a:rPr lang="ru-RU" sz="2000" b="1" spc="-6" dirty="0">
                <a:solidFill>
                  <a:srgbClr val="ED1F24"/>
                </a:solidFill>
                <a:latin typeface="Bahnschrift Light Condensed" panose="020B0502040204020203" pitchFamily="34" charset="0"/>
                <a:cs typeface="Gotham Pro Medium" panose="02000603030000020004" pitchFamily="50" charset="0"/>
              </a:rPr>
              <a:t/>
            </a:r>
            <a:br>
              <a:rPr lang="ru-RU" sz="2000" b="1" spc="-6" dirty="0">
                <a:solidFill>
                  <a:srgbClr val="ED1F24"/>
                </a:solidFill>
                <a:latin typeface="Bahnschrift Light Condensed" panose="020B0502040204020203" pitchFamily="34" charset="0"/>
                <a:cs typeface="Gotham Pro Medium" panose="02000603030000020004" pitchFamily="50" charset="0"/>
              </a:rPr>
            </a:br>
            <a:endParaRPr lang="ru-RU" sz="2000" spc="12" dirty="0">
              <a:solidFill>
                <a:srgbClr val="010202"/>
              </a:solidFill>
              <a:latin typeface="Bahnschrift Light Condensed" panose="020B0502040204020203" pitchFamily="34" charset="0"/>
              <a:cs typeface="Gotham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887877" y="64886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6</a:t>
            </a:r>
            <a:endParaRPr lang="ru-RU" dirty="0">
              <a:solidFill>
                <a:srgbClr val="002060"/>
              </a:solidFill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1593613"/>
              </p:ext>
            </p:extLst>
          </p:nvPr>
        </p:nvGraphicFramePr>
        <p:xfrm>
          <a:off x="4236106" y="4976447"/>
          <a:ext cx="6010275" cy="1577340"/>
        </p:xfrm>
        <a:graphic>
          <a:graphicData uri="http://schemas.openxmlformats.org/drawingml/2006/table">
            <a:tbl>
              <a:tblPr/>
              <a:tblGrid>
                <a:gridCol w="3212377">
                  <a:extLst>
                    <a:ext uri="{9D8B030D-6E8A-4147-A177-3AD203B41FA5}">
                      <a16:colId xmlns:a16="http://schemas.microsoft.com/office/drawing/2014/main" val="1386487892"/>
                    </a:ext>
                  </a:extLst>
                </a:gridCol>
                <a:gridCol w="2797898">
                  <a:extLst>
                    <a:ext uri="{9D8B030D-6E8A-4147-A177-3AD203B41FA5}">
                      <a16:colId xmlns:a16="http://schemas.microsoft.com/office/drawing/2014/main" val="4175743026"/>
                    </a:ext>
                  </a:extLst>
                </a:gridCol>
              </a:tblGrid>
              <a:tr h="301303">
                <a:tc>
                  <a:txBody>
                    <a:bodyPr/>
                    <a:lstStyle/>
                    <a:p>
                      <a:pPr indent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rgbClr val="002060"/>
                          </a:solidFill>
                          <a:effectLst/>
                          <a:latin typeface="Bahnschrift Light Semi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Стаж работы КР</a:t>
                      </a:r>
                      <a:endParaRPr lang="ru-RU" sz="1800" b="0" dirty="0">
                        <a:solidFill>
                          <a:srgbClr val="002060"/>
                        </a:solidFill>
                        <a:effectLst/>
                        <a:latin typeface="Bahnschrift Light SemiCondense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>
                          <a:solidFill>
                            <a:srgbClr val="002060"/>
                          </a:solidFill>
                          <a:effectLst/>
                          <a:latin typeface="Bahnschrift Light Semi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КР</a:t>
                      </a:r>
                      <a:endParaRPr lang="ru-RU" sz="1800" b="0">
                        <a:solidFill>
                          <a:srgbClr val="002060"/>
                        </a:solidFill>
                        <a:effectLst/>
                        <a:latin typeface="Bahnschrift Light SemiCondense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8887484"/>
                  </a:ext>
                </a:extLst>
              </a:tr>
              <a:tr h="187325">
                <a:tc>
                  <a:txBody>
                    <a:bodyPr/>
                    <a:lstStyle/>
                    <a:p>
                      <a:pPr indent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rgbClr val="002060"/>
                          </a:solidFill>
                          <a:effectLst/>
                          <a:highlight>
                            <a:srgbClr val="FFFFFF"/>
                          </a:highlight>
                          <a:latin typeface="Bahnschrift Light Semi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год</a:t>
                      </a:r>
                      <a:endParaRPr lang="ru-RU" sz="1800" b="0" dirty="0">
                        <a:solidFill>
                          <a:srgbClr val="002060"/>
                        </a:solidFill>
                        <a:effectLst/>
                        <a:latin typeface="Bahnschrift Light SemiCondense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rgbClr val="002060"/>
                          </a:solidFill>
                          <a:effectLst/>
                          <a:latin typeface="Bahnschrift Light Semi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800" b="0" dirty="0">
                        <a:solidFill>
                          <a:srgbClr val="002060"/>
                        </a:solidFill>
                        <a:effectLst/>
                        <a:latin typeface="Bahnschrift Light SemiCondense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209718"/>
                  </a:ext>
                </a:extLst>
              </a:tr>
              <a:tr h="191135">
                <a:tc>
                  <a:txBody>
                    <a:bodyPr/>
                    <a:lstStyle/>
                    <a:p>
                      <a:pPr indent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>
                          <a:solidFill>
                            <a:srgbClr val="002060"/>
                          </a:solidFill>
                          <a:effectLst/>
                          <a:highlight>
                            <a:srgbClr val="FFFFFF"/>
                          </a:highlight>
                          <a:latin typeface="Bahnschrift Light Semi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 2 до 5 лет</a:t>
                      </a:r>
                      <a:endParaRPr lang="ru-RU" sz="1800" b="0">
                        <a:solidFill>
                          <a:srgbClr val="002060"/>
                        </a:solidFill>
                        <a:effectLst/>
                        <a:latin typeface="Bahnschrift Light SemiCondense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rgbClr val="002060"/>
                          </a:solidFill>
                          <a:effectLst/>
                          <a:latin typeface="Bahnschrift Light Semi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800" b="0" dirty="0">
                        <a:solidFill>
                          <a:srgbClr val="002060"/>
                        </a:solidFill>
                        <a:effectLst/>
                        <a:latin typeface="Bahnschrift Light SemiCondense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3174756"/>
                  </a:ext>
                </a:extLst>
              </a:tr>
              <a:tr h="187325">
                <a:tc>
                  <a:txBody>
                    <a:bodyPr/>
                    <a:lstStyle/>
                    <a:p>
                      <a:pPr indent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>
                          <a:solidFill>
                            <a:srgbClr val="002060"/>
                          </a:solidFill>
                          <a:effectLst/>
                          <a:highlight>
                            <a:srgbClr val="FFFFFF"/>
                          </a:highlight>
                          <a:latin typeface="Bahnschrift Light Semi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 6 до 10 лет</a:t>
                      </a:r>
                      <a:endParaRPr lang="ru-RU" sz="1800" b="0">
                        <a:solidFill>
                          <a:srgbClr val="002060"/>
                        </a:solidFill>
                        <a:effectLst/>
                        <a:latin typeface="Bahnschrift Light SemiCondense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rgbClr val="002060"/>
                          </a:solidFill>
                          <a:effectLst/>
                          <a:latin typeface="Bahnschrift Light Semi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800" b="0" dirty="0">
                        <a:solidFill>
                          <a:srgbClr val="002060"/>
                        </a:solidFill>
                        <a:effectLst/>
                        <a:latin typeface="Bahnschrift Light SemiCondense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1600207"/>
                  </a:ext>
                </a:extLst>
              </a:tr>
              <a:tr h="197485">
                <a:tc>
                  <a:txBody>
                    <a:bodyPr/>
                    <a:lstStyle/>
                    <a:p>
                      <a:pPr indent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rgbClr val="002060"/>
                          </a:solidFill>
                          <a:effectLst/>
                          <a:highlight>
                            <a:srgbClr val="FFFFFF"/>
                          </a:highlight>
                          <a:latin typeface="Bahnschrift Light Semi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больше 11 лет</a:t>
                      </a:r>
                      <a:endParaRPr lang="ru-RU" sz="1800" b="0" dirty="0">
                        <a:solidFill>
                          <a:srgbClr val="002060"/>
                        </a:solidFill>
                        <a:effectLst/>
                        <a:latin typeface="Bahnschrift Light SemiCondense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rgbClr val="002060"/>
                          </a:solidFill>
                          <a:effectLst/>
                          <a:latin typeface="Bahnschrift Light Semi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 sz="1800" b="0" dirty="0">
                        <a:solidFill>
                          <a:srgbClr val="002060"/>
                        </a:solidFill>
                        <a:effectLst/>
                        <a:latin typeface="Bahnschrift Light SemiCondense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61798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0723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902"/>
          <a:stretch/>
        </p:blipFill>
        <p:spPr bwMode="auto">
          <a:xfrm>
            <a:off x="0" y="0"/>
            <a:ext cx="3217985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9" name="Прямая соединительная линия 8"/>
          <p:cNvCxnSpPr/>
          <p:nvPr/>
        </p:nvCxnSpPr>
        <p:spPr>
          <a:xfrm flipV="1">
            <a:off x="2954214" y="1216704"/>
            <a:ext cx="8994532" cy="2334"/>
          </a:xfrm>
          <a:prstGeom prst="line">
            <a:avLst/>
          </a:prstGeom>
          <a:ln w="50800">
            <a:solidFill>
              <a:srgbClr val="96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3103683" y="123605"/>
            <a:ext cx="764051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  <a:latin typeface="Bahnschrift Light Condensed" panose="020B0502040204020203" pitchFamily="34" charset="0"/>
                <a:ea typeface="Times New Roman" panose="02020603050405020304" pitchFamily="18" charset="0"/>
              </a:rPr>
              <a:t>Муниципальное бюджетное общеобразовательное учреждение гимназия имени Ф.К.Салманова</a:t>
            </a:r>
            <a:endParaRPr lang="ru-RU" sz="1600" dirty="0">
              <a:solidFill>
                <a:srgbClr val="002060"/>
              </a:solidFill>
              <a:latin typeface="Bahnschrift Light Condensed" panose="020B0502040204020203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82511" y="739651"/>
            <a:ext cx="79351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960000"/>
                </a:solidFill>
                <a:latin typeface="Bahnschrift Light Condensed" panose="020B0502040204020203" pitchFamily="34" charset="0"/>
                <a:ea typeface="Times New Roman" panose="02020603050405020304" pitchFamily="18" charset="0"/>
              </a:rPr>
              <a:t>ОПИСАНИЕ РЕСУРСОВ, НЕОБХОДИМЫХ ДЛЯ РЕАЛИЗАЦИИ ПРОЕКТА</a:t>
            </a:r>
            <a:endParaRPr lang="ru-RU" sz="2800" dirty="0">
              <a:solidFill>
                <a:srgbClr val="960000"/>
              </a:solidFill>
              <a:latin typeface="Bahnschrift Light Condensed" panose="020B0502040204020203" pitchFamily="34" charset="0"/>
              <a:ea typeface="Times New Roman" panose="02020603050405020304" pitchFamily="18" charset="0"/>
            </a:endParaRPr>
          </a:p>
        </p:txBody>
      </p:sp>
      <p:sp>
        <p:nvSpPr>
          <p:cNvPr id="7" name="object 60">
            <a:extLst>
              <a:ext uri="{FF2B5EF4-FFF2-40B4-BE49-F238E27FC236}">
                <a16:creationId xmlns:a16="http://schemas.microsoft.com/office/drawing/2014/main" id="{C3B1D10F-1D66-BA29-3CA6-9C6BE367D75D}"/>
              </a:ext>
            </a:extLst>
          </p:cNvPr>
          <p:cNvSpPr txBox="1"/>
          <p:nvPr/>
        </p:nvSpPr>
        <p:spPr>
          <a:xfrm>
            <a:off x="2882511" y="1796669"/>
            <a:ext cx="9194694" cy="4621582"/>
          </a:xfrm>
          <a:prstGeom prst="rect">
            <a:avLst/>
          </a:prstGeom>
        </p:spPr>
        <p:txBody>
          <a:bodyPr vert="horz" wrap="square" lIns="0" tIns="65846" rIns="0" bIns="0" rtlCol="0">
            <a:spAutoFit/>
          </a:bodyPr>
          <a:lstStyle/>
          <a:p>
            <a:pPr marL="7701"/>
            <a:r>
              <a:rPr lang="ru-RU" sz="2400" spc="12" dirty="0" smtClean="0">
                <a:solidFill>
                  <a:srgbClr val="960000"/>
                </a:solidFill>
                <a:latin typeface="Bahnschrift Light Condensed" panose="020B0502040204020203" pitchFamily="34" charset="0"/>
                <a:cs typeface="Gotham Pro Medium" panose="02000603030000020004" pitchFamily="50" charset="0"/>
              </a:rPr>
              <a:t>НАУЧНО-МЕТОДИЧЕСКИЕ</a:t>
            </a:r>
            <a:r>
              <a:rPr lang="ru-RU" sz="2400" spc="12" dirty="0">
                <a:solidFill>
                  <a:srgbClr val="960000"/>
                </a:solidFill>
                <a:latin typeface="Bahnschrift Light Condensed" panose="020B0502040204020203" pitchFamily="34" charset="0"/>
                <a:cs typeface="Gotham Pro Medium" panose="02000603030000020004" pitchFamily="50" charset="0"/>
              </a:rPr>
              <a:t>:</a:t>
            </a:r>
            <a:r>
              <a:rPr lang="ru-RU" sz="2400" spc="-6" dirty="0">
                <a:solidFill>
                  <a:srgbClr val="960000"/>
                </a:solidFill>
                <a:latin typeface="Bahnschrift Light Condensed" panose="020B0502040204020203" pitchFamily="34" charset="0"/>
                <a:cs typeface="Gotham Pro Medium" panose="02000603030000020004" pitchFamily="50" charset="0"/>
              </a:rPr>
              <a:t> </a:t>
            </a:r>
            <a:endParaRPr lang="ru-RU" sz="2400" spc="-6" dirty="0" smtClean="0">
              <a:solidFill>
                <a:srgbClr val="960000"/>
              </a:solidFill>
              <a:latin typeface="Bahnschrift Light Condensed" panose="020B0502040204020203" pitchFamily="34" charset="0"/>
              <a:cs typeface="Gotham Pro Medium" panose="02000603030000020004" pitchFamily="50" charset="0"/>
            </a:endParaRPr>
          </a:p>
          <a:p>
            <a:pPr marL="7701"/>
            <a:r>
              <a:rPr lang="ru-RU" sz="2000" b="1" spc="-6" dirty="0">
                <a:solidFill>
                  <a:srgbClr val="ED1F24"/>
                </a:solidFill>
                <a:latin typeface="Gotham Pro Medium" panose="02000603030000020004" pitchFamily="50" charset="0"/>
                <a:cs typeface="Gotham Pro Medium" panose="02000603030000020004" pitchFamily="50" charset="0"/>
              </a:rPr>
              <a:t/>
            </a:r>
            <a:br>
              <a:rPr lang="ru-RU" sz="2000" b="1" spc="-6" dirty="0">
                <a:solidFill>
                  <a:srgbClr val="ED1F24"/>
                </a:solidFill>
                <a:latin typeface="Gotham Pro Medium" panose="02000603030000020004" pitchFamily="50" charset="0"/>
                <a:cs typeface="Gotham Pro Medium" panose="02000603030000020004" pitchFamily="50" charset="0"/>
              </a:rPr>
            </a:br>
            <a:r>
              <a:rPr lang="ru-RU" sz="2000" spc="-6" dirty="0" smtClean="0">
                <a:solidFill>
                  <a:srgbClr val="960000"/>
                </a:solidFill>
                <a:latin typeface="Bahnschrift Light Condensed" panose="020B0502040204020203" pitchFamily="34" charset="0"/>
                <a:cs typeface="Gotham Pro Medium" panose="02000603030000020004" pitchFamily="50" charset="0"/>
              </a:rPr>
              <a:t>1</a:t>
            </a:r>
            <a:r>
              <a:rPr lang="ru-RU" sz="2000" b="1" spc="-6" dirty="0" smtClean="0">
                <a:solidFill>
                  <a:srgbClr val="960000"/>
                </a:solidFill>
                <a:latin typeface="Bahnschrift Light Condensed" panose="020B0502040204020203" pitchFamily="34" charset="0"/>
                <a:cs typeface="Gotham Pro Medium" panose="02000603030000020004" pitchFamily="50" charset="0"/>
              </a:rPr>
              <a:t>.</a:t>
            </a:r>
            <a:r>
              <a:rPr lang="ru-RU" sz="2000" spc="-6" dirty="0" smtClean="0">
                <a:solidFill>
                  <a:srgbClr val="960000"/>
                </a:solidFill>
                <a:latin typeface="Bahnschrift Light Condensed" panose="020B0502040204020203" pitchFamily="34" charset="0"/>
                <a:cs typeface="Gotham Pro Medium" panose="02000603030000020004" pitchFamily="50" charset="0"/>
              </a:rPr>
              <a:t>«</a:t>
            </a:r>
            <a:r>
              <a:rPr lang="ru-RU" sz="2000" spc="12" dirty="0" smtClean="0">
                <a:solidFill>
                  <a:srgbClr val="960000"/>
                </a:solidFill>
                <a:latin typeface="Bahnschrift Light Condensed" panose="020B0502040204020203" pitchFamily="34" charset="0"/>
                <a:cs typeface="Gotham Pro Medium" panose="02000603030000020004" pitchFamily="50" charset="0"/>
              </a:rPr>
              <a:t>К</a:t>
            </a:r>
            <a:r>
              <a:rPr lang="ru-RU" sz="2000" spc="12" dirty="0" smtClean="0">
                <a:solidFill>
                  <a:srgbClr val="960000"/>
                </a:solidFill>
                <a:latin typeface="Bahnschrift Light Condensed" panose="020B0502040204020203" pitchFamily="34" charset="0"/>
                <a:cs typeface="Gotham Pro"/>
              </a:rPr>
              <a:t>ейсы для классного руководителя»</a:t>
            </a:r>
          </a:p>
          <a:p>
            <a:pPr marL="7701"/>
            <a:r>
              <a:rPr lang="en-US" sz="1600" dirty="0">
                <a:latin typeface="Bahnschrift Light Condensed" panose="020B0502040204020203" pitchFamily="34" charset="0"/>
                <a:cs typeface="Gotham Pro"/>
                <a:hlinkClick r:id="rId3"/>
              </a:rPr>
              <a:t>https://</a:t>
            </a:r>
            <a:r>
              <a:rPr lang="en-US" sz="1600" dirty="0" smtClean="0">
                <a:latin typeface="Bahnschrift Light Condensed" panose="020B0502040204020203" pitchFamily="34" charset="0"/>
                <a:cs typeface="Gotham Pro"/>
                <a:hlinkClick r:id="rId3"/>
              </a:rPr>
              <a:t>drive.google.com/drive/folders/1zIyB90AjCUQkHPOZ85fc7rURbHgbrwjp?usp=share_link</a:t>
            </a:r>
            <a:endParaRPr lang="ru-RU" sz="1600" dirty="0" smtClean="0">
              <a:latin typeface="Bahnschrift Light Condensed" panose="020B0502040204020203" pitchFamily="34" charset="0"/>
              <a:cs typeface="Gotham Pro"/>
            </a:endParaRPr>
          </a:p>
          <a:p>
            <a:pPr marL="7701"/>
            <a:endParaRPr lang="ru-RU" dirty="0">
              <a:latin typeface="Bahnschrift Light SemiCondensed" panose="020B0502040204020203" pitchFamily="34" charset="0"/>
              <a:cs typeface="Gotham Pro"/>
            </a:endParaRPr>
          </a:p>
          <a:p>
            <a:pPr marL="7701"/>
            <a:r>
              <a:rPr lang="ru-RU" sz="2000" dirty="0" smtClean="0">
                <a:solidFill>
                  <a:srgbClr val="960000"/>
                </a:solidFill>
                <a:latin typeface="Bahnschrift Light Condensed" panose="020B0502040204020203" pitchFamily="34" charset="0"/>
                <a:cs typeface="Gotham Pro"/>
              </a:rPr>
              <a:t>2. Учебно-методическая литература </a:t>
            </a:r>
          </a:p>
          <a:p>
            <a:pPr marL="285750" lvl="0" indent="-285750" algn="just" fontAlgn="base">
              <a:buFont typeface="Wingdings" panose="05000000000000000000" pitchFamily="2" charset="2"/>
              <a:buChar char="Ø"/>
            </a:pPr>
            <a:r>
              <a:rPr lang="ru-RU" sz="1600" dirty="0" err="1" smtClean="0">
                <a:solidFill>
                  <a:srgbClr val="002060"/>
                </a:solidFill>
                <a:latin typeface="Bahnschrift Light Condensed" panose="020B0502040204020203" pitchFamily="34" charset="0"/>
              </a:rPr>
              <a:t>Асмолов</a:t>
            </a:r>
            <a:r>
              <a:rPr lang="ru-RU" sz="1600" dirty="0" smtClean="0">
                <a:solidFill>
                  <a:srgbClr val="002060"/>
                </a:solidFill>
                <a:latin typeface="Bahnschrift Light Condensed" panose="020B0502040204020203" pitchFamily="34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Bahnschrift Light Condensed" panose="020B0502040204020203" pitchFamily="34" charset="0"/>
              </a:rPr>
              <a:t>А. Г. Системно-</a:t>
            </a:r>
            <a:r>
              <a:rPr lang="ru-RU" sz="1600" dirty="0" err="1">
                <a:solidFill>
                  <a:srgbClr val="002060"/>
                </a:solidFill>
                <a:latin typeface="Bahnschrift Light Condensed" panose="020B0502040204020203" pitchFamily="34" charset="0"/>
              </a:rPr>
              <a:t>деятельностный</a:t>
            </a:r>
            <a:r>
              <a:rPr lang="ru-RU" sz="1600" dirty="0">
                <a:solidFill>
                  <a:srgbClr val="002060"/>
                </a:solidFill>
                <a:latin typeface="Bahnschrift Light Condensed" panose="020B0502040204020203" pitchFamily="34" charset="0"/>
              </a:rPr>
              <a:t> подход к разработке стандартов нового поколения // Педагогика. — 2009. — № 4.</a:t>
            </a:r>
          </a:p>
          <a:p>
            <a:pPr marL="285750" lvl="0" indent="-285750" algn="just" fontAlgn="base">
              <a:buFont typeface="Wingdings" panose="05000000000000000000" pitchFamily="2" charset="2"/>
              <a:buChar char="Ø"/>
            </a:pPr>
            <a:r>
              <a:rPr lang="ru-RU" sz="1600" dirty="0" err="1">
                <a:solidFill>
                  <a:srgbClr val="002060"/>
                </a:solidFill>
                <a:latin typeface="Bahnschrift Light Condensed" panose="020B0502040204020203" pitchFamily="34" charset="0"/>
              </a:rPr>
              <a:t>Немова</a:t>
            </a:r>
            <a:r>
              <a:rPr lang="ru-RU" sz="1600" dirty="0">
                <a:solidFill>
                  <a:srgbClr val="002060"/>
                </a:solidFill>
                <a:latin typeface="Bahnschrift Light Condensed" panose="020B0502040204020203" pitchFamily="34" charset="0"/>
              </a:rPr>
              <a:t> Н.В. Методические рекомендации по внедрению модели методической поддержки общеобразовательных организаций в Московской области, реализующих проекты обновления содержания и технологий образования. - М.: ФГАУ ФИРО, </a:t>
            </a:r>
            <a:r>
              <a:rPr lang="ru-RU" sz="1600" dirty="0" smtClean="0">
                <a:solidFill>
                  <a:srgbClr val="002060"/>
                </a:solidFill>
                <a:latin typeface="Bahnschrift Light Condensed" panose="020B0502040204020203" pitchFamily="34" charset="0"/>
              </a:rPr>
              <a:t>2014.</a:t>
            </a:r>
          </a:p>
          <a:p>
            <a:pPr marL="285750" lvl="0" indent="-285750" algn="just" fontAlgn="base">
              <a:buFont typeface="Wingdings" panose="05000000000000000000" pitchFamily="2" charset="2"/>
              <a:buChar char="Ø"/>
            </a:pPr>
            <a:r>
              <a:rPr lang="ru-RU" sz="1600" dirty="0" err="1" smtClean="0">
                <a:solidFill>
                  <a:srgbClr val="002060"/>
                </a:solidFill>
                <a:latin typeface="Bahnschrift Light Condensed" panose="020B0502040204020203" pitchFamily="34" charset="0"/>
              </a:rPr>
              <a:t>Немова</a:t>
            </a:r>
            <a:r>
              <a:rPr lang="ru-RU" sz="1600" dirty="0" smtClean="0">
                <a:solidFill>
                  <a:srgbClr val="002060"/>
                </a:solidFill>
                <a:latin typeface="Bahnschrift Light Condensed" panose="020B0502040204020203" pitchFamily="34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Bahnschrift Light Condensed" panose="020B0502040204020203" pitchFamily="34" charset="0"/>
              </a:rPr>
              <a:t>Н. В. Цель – повышение квалификации: Подходы к обучению учителей непосредственно в школе // Директор школы. 1998, № 6.</a:t>
            </a:r>
          </a:p>
          <a:p>
            <a:pPr marL="285750" lvl="0" indent="-285750" algn="just" fontAlgn="base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rgbClr val="002060"/>
                </a:solidFill>
                <a:latin typeface="Bahnschrift Light Condensed" panose="020B0502040204020203" pitchFamily="34" charset="0"/>
              </a:rPr>
              <a:t>Поляков С.А. Реалистическое воспитание, электронный </a:t>
            </a:r>
            <a:r>
              <a:rPr lang="ru-RU" sz="1600" dirty="0" smtClean="0">
                <a:solidFill>
                  <a:srgbClr val="002060"/>
                </a:solidFill>
                <a:latin typeface="Bahnschrift Light Condensed" panose="020B0502040204020203" pitchFamily="34" charset="0"/>
              </a:rPr>
              <a:t>ресурс: </a:t>
            </a:r>
            <a:r>
              <a:rPr lang="ru-RU" sz="1600" u="sng" dirty="0" smtClean="0">
                <a:solidFill>
                  <a:srgbClr val="002060"/>
                </a:solidFill>
                <a:latin typeface="Bahnschrift Light Condensed" panose="020B0502040204020203" pitchFamily="34" charset="0"/>
                <a:hlinkClick r:id="rId4"/>
              </a:rPr>
              <a:t>http</a:t>
            </a:r>
            <a:r>
              <a:rPr lang="ru-RU" sz="1600" u="sng" dirty="0">
                <a:solidFill>
                  <a:srgbClr val="002060"/>
                </a:solidFill>
                <a:latin typeface="Bahnschrift Light Condensed" panose="020B0502040204020203" pitchFamily="34" charset="0"/>
                <a:hlinkClick r:id="rId4"/>
              </a:rPr>
              <a:t>://setilab.ru/modules/article/view.article.php/c24/231/p6</a:t>
            </a:r>
            <a:r>
              <a:rPr lang="ru-RU" sz="1600" dirty="0">
                <a:solidFill>
                  <a:srgbClr val="002060"/>
                </a:solidFill>
                <a:latin typeface="Bahnschrift Light Condensed" panose="020B0502040204020203" pitchFamily="34" charset="0"/>
              </a:rPr>
              <a:t> </a:t>
            </a:r>
          </a:p>
          <a:p>
            <a:pPr marL="285750" lvl="0" indent="-285750" algn="just" fontAlgn="base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rgbClr val="002060"/>
                </a:solidFill>
                <a:latin typeface="Bahnschrift Light Condensed" panose="020B0502040204020203" pitchFamily="34" charset="0"/>
              </a:rPr>
              <a:t>Пахомова Н.Ю. - «Метод учебного проекта в образовательном учреждении», </a:t>
            </a:r>
            <a:r>
              <a:rPr lang="ru-RU" sz="1600" dirty="0" smtClean="0">
                <a:solidFill>
                  <a:srgbClr val="002060"/>
                </a:solidFill>
                <a:latin typeface="Bahnschrift Light Condensed" panose="020B0502040204020203" pitchFamily="34" charset="0"/>
              </a:rPr>
              <a:t>2005.</a:t>
            </a:r>
            <a:endParaRPr lang="ru-RU" sz="1600" dirty="0">
              <a:solidFill>
                <a:srgbClr val="002060"/>
              </a:solidFill>
              <a:latin typeface="Bahnschrift Light Condensed" panose="020B0502040204020203" pitchFamily="34" charset="0"/>
            </a:endParaRPr>
          </a:p>
          <a:p>
            <a:pPr marL="285750" lvl="0" indent="-285750" fontAlgn="base">
              <a:buFont typeface="Wingdings" panose="05000000000000000000" pitchFamily="2" charset="2"/>
              <a:buChar char="Ø"/>
            </a:pPr>
            <a:r>
              <a:rPr lang="ru-RU" sz="1600" dirty="0" err="1">
                <a:solidFill>
                  <a:srgbClr val="002060"/>
                </a:solidFill>
                <a:latin typeface="Bahnschrift Light Condensed" panose="020B0502040204020203" pitchFamily="34" charset="0"/>
              </a:rPr>
              <a:t>Клочкова</a:t>
            </a:r>
            <a:r>
              <a:rPr lang="ru-RU" sz="1600" b="1" dirty="0">
                <a:solidFill>
                  <a:srgbClr val="002060"/>
                </a:solidFill>
                <a:latin typeface="Bahnschrift Light Condensed" panose="020B0502040204020203" pitchFamily="34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Bahnschrift Light Condensed" panose="020B0502040204020203" pitchFamily="34" charset="0"/>
              </a:rPr>
              <a:t>Л.И.</a:t>
            </a:r>
            <a:r>
              <a:rPr lang="ru-RU" sz="1600" b="1" dirty="0">
                <a:solidFill>
                  <a:srgbClr val="002060"/>
                </a:solidFill>
                <a:latin typeface="Bahnschrift Light Condensed" panose="020B0502040204020203" pitchFamily="34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Bahnschrift Light Condensed" panose="020B0502040204020203" pitchFamily="34" charset="0"/>
              </a:rPr>
              <a:t>«Реализация идей ресурсного подхода в развитии воспитания школьников</a:t>
            </a:r>
            <a:r>
              <a:rPr lang="ru-RU" sz="1600" dirty="0" smtClean="0">
                <a:solidFill>
                  <a:srgbClr val="002060"/>
                </a:solidFill>
                <a:latin typeface="Bahnschrift Light Condensed" panose="020B0502040204020203" pitchFamily="34" charset="0"/>
              </a:rPr>
              <a:t>», 2014.</a:t>
            </a:r>
          </a:p>
          <a:p>
            <a:pPr marL="285750" lvl="0" indent="-285750" fontAlgn="base">
              <a:buFont typeface="Wingdings" panose="05000000000000000000" pitchFamily="2" charset="2"/>
              <a:buChar char="Ø"/>
            </a:pPr>
            <a:r>
              <a:rPr lang="ru-RU" sz="1600" dirty="0" err="1" smtClean="0">
                <a:solidFill>
                  <a:srgbClr val="002060"/>
                </a:solidFill>
                <a:latin typeface="Bahnschrift Light Condensed" panose="020B0502040204020203" pitchFamily="34" charset="0"/>
              </a:rPr>
              <a:t>Лизинский</a:t>
            </a:r>
            <a:r>
              <a:rPr lang="ru-RU" sz="1600" dirty="0" smtClean="0">
                <a:solidFill>
                  <a:srgbClr val="002060"/>
                </a:solidFill>
                <a:latin typeface="Bahnschrift Light Condensed" panose="020B0502040204020203" pitchFamily="34" charset="0"/>
              </a:rPr>
              <a:t> В.М. - «Классный руководитель», «Управление современной школой», 2011.</a:t>
            </a:r>
          </a:p>
          <a:p>
            <a:pPr marL="285750" lvl="0" indent="-285750" fontAlgn="base">
              <a:buFont typeface="Wingdings" panose="05000000000000000000" pitchFamily="2" charset="2"/>
              <a:buChar char="Ø"/>
            </a:pPr>
            <a:r>
              <a:rPr lang="ru-RU" sz="1600" b="1" dirty="0" smtClean="0">
                <a:solidFill>
                  <a:srgbClr val="002060"/>
                </a:solidFill>
                <a:latin typeface="Bahnschrift Light Condensed" panose="020B0502040204020203" pitchFamily="34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Bahnschrift Light Condensed" panose="020B0502040204020203" pitchFamily="34" charset="0"/>
              </a:rPr>
              <a:t>Мудрик А.В.</a:t>
            </a:r>
            <a:r>
              <a:rPr lang="ru-RU" sz="1600" b="1" dirty="0">
                <a:solidFill>
                  <a:srgbClr val="002060"/>
                </a:solidFill>
                <a:latin typeface="Bahnschrift Light Condensed" panose="020B0502040204020203" pitchFamily="34" charset="0"/>
              </a:rPr>
              <a:t> - </a:t>
            </a:r>
            <a:r>
              <a:rPr lang="ru-RU" sz="1600" dirty="0">
                <a:solidFill>
                  <a:srgbClr val="002060"/>
                </a:solidFill>
                <a:latin typeface="Bahnschrift Light Condensed" panose="020B0502040204020203" pitchFamily="34" charset="0"/>
              </a:rPr>
              <a:t> «Психология и воспитание», </a:t>
            </a:r>
            <a:r>
              <a:rPr lang="ru-RU" sz="1600" dirty="0" smtClean="0">
                <a:solidFill>
                  <a:srgbClr val="002060"/>
                </a:solidFill>
                <a:latin typeface="Bahnschrift Light Condensed" panose="020B0502040204020203" pitchFamily="34" charset="0"/>
              </a:rPr>
              <a:t>2006.</a:t>
            </a:r>
            <a:endParaRPr lang="ru-RU" dirty="0" smtClean="0">
              <a:solidFill>
                <a:srgbClr val="960000"/>
              </a:solidFill>
              <a:latin typeface="Bahnschrift Light Condensed" panose="020B0502040204020203" pitchFamily="34" charset="0"/>
              <a:cs typeface="Gotham Pro"/>
            </a:endParaRPr>
          </a:p>
          <a:p>
            <a:pPr marL="7701"/>
            <a:endParaRPr dirty="0">
              <a:solidFill>
                <a:srgbClr val="960000"/>
              </a:solidFill>
              <a:latin typeface="Bahnschrift Light Condensed" panose="020B0502040204020203" pitchFamily="34" charset="0"/>
              <a:cs typeface="Gotham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887877" y="64886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7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074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902"/>
          <a:stretch/>
        </p:blipFill>
        <p:spPr bwMode="auto">
          <a:xfrm>
            <a:off x="0" y="0"/>
            <a:ext cx="3217985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9" name="Прямая соединительная линия 8"/>
          <p:cNvCxnSpPr/>
          <p:nvPr/>
        </p:nvCxnSpPr>
        <p:spPr>
          <a:xfrm flipV="1">
            <a:off x="2954214" y="1216704"/>
            <a:ext cx="8994532" cy="2334"/>
          </a:xfrm>
          <a:prstGeom prst="line">
            <a:avLst/>
          </a:prstGeom>
          <a:ln w="50800">
            <a:solidFill>
              <a:srgbClr val="96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3103683" y="123605"/>
            <a:ext cx="764051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  <a:latin typeface="Bahnschrift Light Condensed" panose="020B0502040204020203" pitchFamily="34" charset="0"/>
                <a:ea typeface="Times New Roman" panose="02020603050405020304" pitchFamily="18" charset="0"/>
              </a:rPr>
              <a:t>Муниципальное бюджетное общеобразовательное учреждение гимназия имени Ф.К.Салманова</a:t>
            </a:r>
            <a:endParaRPr lang="ru-RU" sz="1600" dirty="0">
              <a:solidFill>
                <a:srgbClr val="002060"/>
              </a:solidFill>
              <a:latin typeface="Bahnschrift Light Condensed" panose="020B0502040204020203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82511" y="739651"/>
            <a:ext cx="669285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960000"/>
                </a:solidFill>
                <a:latin typeface="Bahnschrift Light Condensed" panose="020B0502040204020203" pitchFamily="34" charset="0"/>
                <a:ea typeface="Times New Roman" panose="02020603050405020304" pitchFamily="18" charset="0"/>
              </a:rPr>
              <a:t>ОПИСАНИЕ РЕСУРСОВ, НЕОБХОДИМЫХ ДЛЯ ВНЕДРЕНИЯ </a:t>
            </a:r>
          </a:p>
          <a:p>
            <a:r>
              <a:rPr lang="ru-RU" sz="2800" dirty="0" smtClean="0">
                <a:solidFill>
                  <a:srgbClr val="960000"/>
                </a:solidFill>
                <a:latin typeface="Bahnschrift Light Condensed" panose="020B0502040204020203" pitchFamily="34" charset="0"/>
                <a:ea typeface="Times New Roman" panose="02020603050405020304" pitchFamily="18" charset="0"/>
              </a:rPr>
              <a:t>ПРАКТИКИ</a:t>
            </a:r>
            <a:endParaRPr lang="ru-RU" sz="2800" dirty="0">
              <a:solidFill>
                <a:srgbClr val="960000"/>
              </a:solidFill>
              <a:latin typeface="Bahnschrift Light Condensed" panose="020B0502040204020203" pitchFamily="34" charset="0"/>
              <a:ea typeface="Times New Roman" panose="02020603050405020304" pitchFamily="18" charset="0"/>
            </a:endParaRPr>
          </a:p>
        </p:txBody>
      </p:sp>
      <p:sp>
        <p:nvSpPr>
          <p:cNvPr id="7" name="object 60">
            <a:extLst>
              <a:ext uri="{FF2B5EF4-FFF2-40B4-BE49-F238E27FC236}">
                <a16:creationId xmlns:a16="http://schemas.microsoft.com/office/drawing/2014/main" id="{C3B1D10F-1D66-BA29-3CA6-9C6BE367D75D}"/>
              </a:ext>
            </a:extLst>
          </p:cNvPr>
          <p:cNvSpPr txBox="1"/>
          <p:nvPr/>
        </p:nvSpPr>
        <p:spPr>
          <a:xfrm>
            <a:off x="2954214" y="1844048"/>
            <a:ext cx="8994532" cy="2967283"/>
          </a:xfrm>
          <a:prstGeom prst="rect">
            <a:avLst/>
          </a:prstGeom>
        </p:spPr>
        <p:txBody>
          <a:bodyPr vert="horz" wrap="square" lIns="0" tIns="65846" rIns="0" bIns="0" rtlCol="0">
            <a:spAutoFit/>
          </a:bodyPr>
          <a:lstStyle/>
          <a:p>
            <a:pPr marL="7701"/>
            <a:r>
              <a:rPr lang="ru-RU" sz="2800" spc="9" dirty="0" smtClean="0">
                <a:solidFill>
                  <a:srgbClr val="960000"/>
                </a:solidFill>
                <a:latin typeface="Bahnschrift Light Condensed" panose="020B0502040204020203" pitchFamily="34" charset="0"/>
                <a:cs typeface="Gotham Pro Medium" panose="02000603030000020004" pitchFamily="50" charset="0"/>
              </a:rPr>
              <a:t>Материально-технические ресурсы для реализации Проекта</a:t>
            </a:r>
            <a:r>
              <a:rPr lang="ru-RU" sz="2800" dirty="0">
                <a:solidFill>
                  <a:srgbClr val="960000"/>
                </a:solidFill>
                <a:latin typeface="Bahnschrift Light Condensed" panose="020B0502040204020203" pitchFamily="34" charset="0"/>
                <a:cs typeface="Gotham Pro Medium" panose="02000603030000020004" pitchFamily="50" charset="0"/>
              </a:rPr>
              <a:t/>
            </a:r>
            <a:br>
              <a:rPr lang="ru-RU" sz="2800" dirty="0">
                <a:solidFill>
                  <a:srgbClr val="960000"/>
                </a:solidFill>
                <a:latin typeface="Bahnschrift Light Condensed" panose="020B0502040204020203" pitchFamily="34" charset="0"/>
                <a:cs typeface="Gotham Pro Medium" panose="02000603030000020004" pitchFamily="50" charset="0"/>
              </a:rPr>
            </a:br>
            <a:endParaRPr lang="ru-RU" sz="2800" dirty="0">
              <a:solidFill>
                <a:srgbClr val="960000"/>
              </a:solidFill>
              <a:latin typeface="Bahnschrift Light Condensed" panose="020B0502040204020203" pitchFamily="34" charset="0"/>
              <a:cs typeface="Gotham Pro Medium" panose="02000603030000020004" pitchFamily="50" charset="0"/>
            </a:endParaRPr>
          </a:p>
          <a:p>
            <a:pPr marL="7701" algn="just"/>
            <a:r>
              <a:rPr lang="ru-RU" sz="2000" dirty="0" smtClean="0">
                <a:solidFill>
                  <a:srgbClr val="002060"/>
                </a:solidFill>
                <a:latin typeface="Bahnschrift Light Condensed" panose="020B0502040204020203" pitchFamily="34" charset="0"/>
              </a:rPr>
              <a:t>Для </a:t>
            </a:r>
            <a:r>
              <a:rPr lang="ru-RU" sz="2000" dirty="0">
                <a:solidFill>
                  <a:srgbClr val="002060"/>
                </a:solidFill>
                <a:latin typeface="Bahnschrift Light Condensed" panose="020B0502040204020203" pitchFamily="34" charset="0"/>
              </a:rPr>
              <a:t>реализации проекта гимназия имеет достаточную материально-техническую базу: библиотека, актовый зал, </a:t>
            </a:r>
            <a:r>
              <a:rPr lang="ru-RU" sz="2000" dirty="0" smtClean="0">
                <a:solidFill>
                  <a:srgbClr val="002060"/>
                </a:solidFill>
                <a:latin typeface="Bahnschrift Light Condensed" panose="020B0502040204020203" pitchFamily="34" charset="0"/>
              </a:rPr>
              <a:t>классные кабинеты (54), 210 </a:t>
            </a:r>
            <a:r>
              <a:rPr lang="ru-RU" sz="2000" dirty="0">
                <a:solidFill>
                  <a:srgbClr val="002060"/>
                </a:solidFill>
                <a:latin typeface="Bahnschrift Light Condensed" panose="020B0502040204020203" pitchFamily="34" charset="0"/>
              </a:rPr>
              <a:t>компьютеров, 50 единиц множительной техники, мультимедийное оборудование (65 проекторов и мультимедийных досок), выход в интернет (160 ПК), мобильный компьютерный класс (42 ноутбука) для осуществления проектной работы; расходные материалы (бумага, краска для заправки множительной техники); скоростной интернет.</a:t>
            </a:r>
          </a:p>
          <a:p>
            <a:pPr marL="7701">
              <a:spcBef>
                <a:spcPts val="1500"/>
              </a:spcBef>
              <a:spcAft>
                <a:spcPts val="1000"/>
              </a:spcAft>
            </a:pPr>
            <a:endParaRPr sz="2000" dirty="0">
              <a:latin typeface="Bahnschrift Light Condensed" panose="020B0502040204020203" pitchFamily="34" charset="0"/>
              <a:cs typeface="Gotham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887877" y="64886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8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512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4916</TotalTime>
  <Words>1503</Words>
  <Application>Microsoft Office PowerPoint</Application>
  <PresentationFormat>Широкоэкранный</PresentationFormat>
  <Paragraphs>234</Paragraphs>
  <Slides>16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9" baseType="lpstr">
      <vt:lpstr>Arial</vt:lpstr>
      <vt:lpstr>Bahnschrift Light Condensed</vt:lpstr>
      <vt:lpstr>Bahnschrift Light SemiCondensed</vt:lpstr>
      <vt:lpstr>Bahnschrift SemiLight Condensed</vt:lpstr>
      <vt:lpstr>Bahnschrift SemiLight SemiConde</vt:lpstr>
      <vt:lpstr>Calibri</vt:lpstr>
      <vt:lpstr>Calibri Light</vt:lpstr>
      <vt:lpstr>Courier New</vt:lpstr>
      <vt:lpstr>Gotham Pro</vt:lpstr>
      <vt:lpstr>Gotham Pro Medium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Куйчогло Елена Валериевна</dc:creator>
  <cp:lastModifiedBy>User</cp:lastModifiedBy>
  <cp:revision>187</cp:revision>
  <dcterms:created xsi:type="dcterms:W3CDTF">2021-12-03T08:23:50Z</dcterms:created>
  <dcterms:modified xsi:type="dcterms:W3CDTF">2023-09-01T11:40:07Z</dcterms:modified>
</cp:coreProperties>
</file>