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dp" ContentType="image/vnd.ms-photo"/>
  <Default Extension="mp3" ContentType="audio/m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82" r:id="rId9"/>
    <p:sldId id="283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84" r:id="rId20"/>
    <p:sldId id="285" r:id="rId21"/>
    <p:sldId id="273" r:id="rId22"/>
    <p:sldId id="274" r:id="rId23"/>
    <p:sldId id="275" r:id="rId24"/>
    <p:sldId id="276" r:id="rId25"/>
    <p:sldId id="277" r:id="rId26"/>
    <p:sldId id="279" r:id="rId27"/>
    <p:sldId id="278" r:id="rId28"/>
    <p:sldId id="280" r:id="rId29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tags" Target="tags/tag1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audio" Target="../media/media1.mp3" /><Relationship Id="rId5" Type="http://schemas.microsoft.com/office/2007/relationships/media" Target="../media/media1.mp3" TargetMode="Internal" /><Relationship Id="rId6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Relationship Id="rId5" Type="http://schemas.microsoft.com/office/2007/relationships/hdphoto" Target="../media/hdphoto1.wdp" /><Relationship Id="rId6" Type="http://schemas.openxmlformats.org/officeDocument/2006/relationships/image" Target="../media/image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Relationship Id="rId3" Type="http://schemas.openxmlformats.org/officeDocument/2006/relationships/image" Target="../media/image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image" Target="../media/image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Relationship Id="rId5" Type="http://schemas.openxmlformats.org/officeDocument/2006/relationships/image" Target="../media/image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Relationship Id="rId5" Type="http://schemas.openxmlformats.org/officeDocument/2006/relationships/image" Target="../media/image43.jpeg" /><Relationship Id="rId6" Type="http://schemas.openxmlformats.org/officeDocument/2006/relationships/image" Target="../media/image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44.jpeg" /><Relationship Id="rId4" Type="http://schemas.openxmlformats.org/officeDocument/2006/relationships/image" Target="../media/image45.jpeg" /><Relationship Id="rId5" Type="http://schemas.openxmlformats.org/officeDocument/2006/relationships/image" Target="../media/image46.jpeg" /><Relationship Id="rId6" Type="http://schemas.openxmlformats.org/officeDocument/2006/relationships/image" Target="../media/image47.jpeg" /><Relationship Id="rId7" Type="http://schemas.openxmlformats.org/officeDocument/2006/relationships/image" Target="../media/image48.jpeg" /><Relationship Id="rId8" Type="http://schemas.openxmlformats.org/officeDocument/2006/relationships/image" Target="../media/image4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50.jpeg" /><Relationship Id="rId4" Type="http://schemas.openxmlformats.org/officeDocument/2006/relationships/image" Target="../media/image51.jpeg" /><Relationship Id="rId5" Type="http://schemas.openxmlformats.org/officeDocument/2006/relationships/image" Target="../media/image5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3.jpeg" /><Relationship Id="rId3" Type="http://schemas.openxmlformats.org/officeDocument/2006/relationships/image" Target="../media/image54.jpeg" /><Relationship Id="rId4" Type="http://schemas.openxmlformats.org/officeDocument/2006/relationships/image" Target="../media/image55.jpeg" /><Relationship Id="rId5" Type="http://schemas.openxmlformats.org/officeDocument/2006/relationships/image" Target="../media/image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6.jpeg" /><Relationship Id="rId3" Type="http://schemas.openxmlformats.org/officeDocument/2006/relationships/image" Target="../media/image57.jpeg" /><Relationship Id="rId4" Type="http://schemas.openxmlformats.org/officeDocument/2006/relationships/image" Target="../media/image37.jpeg" /><Relationship Id="rId5" Type="http://schemas.openxmlformats.org/officeDocument/2006/relationships/image" Target="../media/image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8.jpeg" /><Relationship Id="rId3" Type="http://schemas.openxmlformats.org/officeDocument/2006/relationships/image" Target="../media/image59.jpeg" /><Relationship Id="rId4" Type="http://schemas.openxmlformats.org/officeDocument/2006/relationships/image" Target="../media/image60.jpeg" /><Relationship Id="rId5" Type="http://schemas.openxmlformats.org/officeDocument/2006/relationships/image" Target="../media/image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1.jpeg" /><Relationship Id="rId3" Type="http://schemas.openxmlformats.org/officeDocument/2006/relationships/image" Target="../media/image62.jpeg" /><Relationship Id="rId4" Type="http://schemas.openxmlformats.org/officeDocument/2006/relationships/image" Target="../media/image63.jpeg" /><Relationship Id="rId5" Type="http://schemas.openxmlformats.org/officeDocument/2006/relationships/image" Target="../media/image2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4.jpeg" /><Relationship Id="rId3" Type="http://schemas.openxmlformats.org/officeDocument/2006/relationships/image" Target="../media/image65.jpeg" /><Relationship Id="rId4" Type="http://schemas.openxmlformats.org/officeDocument/2006/relationships/image" Target="../media/image66.jpeg" /><Relationship Id="rId5" Type="http://schemas.openxmlformats.org/officeDocument/2006/relationships/image" Target="../media/image2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7.jpeg" /><Relationship Id="rId3" Type="http://schemas.openxmlformats.org/officeDocument/2006/relationships/image" Target="../media/image68.jpeg" /><Relationship Id="rId4" Type="http://schemas.openxmlformats.org/officeDocument/2006/relationships/image" Target="../media/image2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9.jpeg" /><Relationship Id="rId3" Type="http://schemas.openxmlformats.org/officeDocument/2006/relationships/image" Target="../media/image70.jpeg" /><Relationship Id="rId4" Type="http://schemas.openxmlformats.org/officeDocument/2006/relationships/image" Target="../media/image71.jpeg" /><Relationship Id="rId5" Type="http://schemas.openxmlformats.org/officeDocument/2006/relationships/image" Target="../media/image72.jpeg" /><Relationship Id="rId6" Type="http://schemas.openxmlformats.org/officeDocument/2006/relationships/image" Target="../media/image2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73.jpeg" /><Relationship Id="rId4" Type="http://schemas.openxmlformats.org/officeDocument/2006/relationships/image" Target="../media/image7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Relationship Id="rId6" Type="http://schemas.openxmlformats.org/officeDocument/2006/relationships/image" Target="../media/image1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Relationship Id="rId6" Type="http://schemas.openxmlformats.org/officeDocument/2006/relationships/image" Target="../media/image2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6">
            <a:lum/>
          </a:blip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908720"/>
            <a:ext cx="6696744" cy="4752528"/>
          </a:xfrm>
        </p:spPr>
        <p:txBody>
          <a:bodyPr>
            <a:normAutofit/>
          </a:bodyPr>
          <a:lstStyle/>
          <a:p>
            <a:r>
              <a:rPr lang="ru-RU" sz="3200" smtClean="0">
                <a:latin typeface="Book Antiqua" panose="02040602050305030304" pitchFamily="18" charset="0"/>
              </a:rPr>
              <a:t>Центр дополнительного образования детей </a:t>
            </a:r>
            <a:br>
              <a:rPr lang="ru-RU" smtClean="0">
                <a:latin typeface="Book Antiqua" panose="02040602050305030304" pitchFamily="18" charset="0"/>
              </a:rPr>
            </a:br>
            <a:r>
              <a:rPr lang="ru-RU" sz="2000" smtClean="0">
                <a:latin typeface="Book Antiqua" panose="02040602050305030304" pitchFamily="18" charset="0"/>
              </a:rPr>
              <a:t>МБОУ гимназии имени Ф.К.Салманова</a:t>
            </a:r>
            <a:br>
              <a:rPr lang="ru-RU" smtClean="0">
                <a:latin typeface="Book Antiqua" panose="02040602050305030304" pitchFamily="18" charset="0"/>
              </a:rPr>
            </a:br>
            <a:r>
              <a:rPr lang="ru-RU" sz="80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«ЛЕТО</a:t>
            </a:r>
            <a:r>
              <a:rPr lang="ru-RU" sz="8000" b="1" baseline="3000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3»</a:t>
            </a:r>
            <a:endParaRPr lang="ru-RU" sz="8000" b="1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  <a:p>
            <a:endParaRPr lang="ru-RU"/>
          </a:p>
        </p:txBody>
      </p:sp>
      <p:pic>
        <p:nvPicPr>
          <p:cNvPr id="4" name="Рисунок 3" descr="ЦД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16283"/>
            <a:ext cx="2380837" cy="2304256"/>
          </a:xfrm>
          <a:prstGeom prst="rect">
            <a:avLst/>
          </a:prstGeom>
        </p:spPr>
      </p:pic>
      <p:pic>
        <p:nvPicPr>
          <p:cNvPr id="6" name="energichnaya-tantsevalnaya-muzyika-dlya-montaja-video-na-fon-1843.mp3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51920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1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621" p14:dur="2000"/>
    </mc:Choice>
    <mc:Fallback>
      <p:transition spd="slow" advTm="4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afterEffect"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playEvt time="0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5"/>
            <a:ext cx="8363272" cy="49685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               В </a:t>
            </a:r>
            <a:r>
              <a:rPr lang="ru-RU" sz="2400">
                <a:latin typeface="Book Antiqua" panose="02040602050305030304" pitchFamily="18" charset="0"/>
              </a:rPr>
              <a:t>объединении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4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</a:t>
            </a:r>
            <a:r>
              <a:rPr lang="ru-RU" sz="4800" b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Территория эксперимента»</a:t>
            </a:r>
            <a:r>
              <a:rPr lang="ru-RU" sz="240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ru-RU" sz="240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получишь </a:t>
            </a:r>
            <a:r>
              <a:rPr lang="ru-RU" sz="2400">
                <a:latin typeface="Book Antiqua" panose="02040602050305030304" pitchFamily="18" charset="0"/>
              </a:rPr>
              <a:t>знания по экологии,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сможешь </a:t>
            </a:r>
            <a:r>
              <a:rPr lang="ru-RU" sz="2400">
                <a:latin typeface="Book Antiqua" panose="02040602050305030304" pitchFamily="18" charset="0"/>
              </a:rPr>
              <a:t>подготовиться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к </a:t>
            </a:r>
            <a:r>
              <a:rPr lang="ru-RU" sz="2400">
                <a:latin typeface="Book Antiqua" panose="02040602050305030304" pitchFamily="18" charset="0"/>
              </a:rPr>
              <a:t>научно-практическим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конференциям</a:t>
            </a:r>
            <a:r>
              <a:rPr lang="ru-RU" sz="2400">
                <a:latin typeface="Book Antiqua" panose="02040602050305030304" pitchFamily="18" charset="0"/>
              </a:rPr>
              <a:t>,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олимпиадам</a:t>
            </a:r>
            <a:r>
              <a:rPr lang="ru-RU" sz="2400">
                <a:latin typeface="Book Antiqua" panose="02040602050305030304" pitchFamily="18" charset="0"/>
              </a:rPr>
              <a:t>,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исследовательской 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деятельности</a:t>
            </a:r>
            <a:r>
              <a:rPr lang="ru-RU" sz="240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84984"/>
            <a:ext cx="4338230" cy="289215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52120" y="620688"/>
            <a:ext cx="317719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ЦД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7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126" p14:dur="2000"/>
    </mc:Choice>
    <mc:Fallback>
      <p:transition spd="slow" advTm="10126"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5"/>
            <a:ext cx="8363272" cy="4968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smtClean="0">
                <a:latin typeface="Book Antiqua" panose="02040602050305030304" pitchFamily="18" charset="0"/>
              </a:rPr>
              <a:t>  </a:t>
            </a:r>
            <a:r>
              <a:rPr lang="ru-RU" sz="4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«Вместе </a:t>
            </a:r>
            <a:r>
              <a:rPr lang="ru-RU" sz="4800" b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с </a:t>
            </a:r>
            <a:r>
              <a:rPr lang="ru-RU" sz="4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РДШ» 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поможет </a:t>
            </a:r>
            <a:r>
              <a:rPr lang="ru-RU" sz="2400">
                <a:latin typeface="Book Antiqua" panose="02040602050305030304" pitchFamily="18" charset="0"/>
              </a:rPr>
              <a:t>вам освоиться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в </a:t>
            </a:r>
            <a:r>
              <a:rPr lang="ru-RU" sz="2400">
                <a:latin typeface="Book Antiqua" panose="02040602050305030304" pitchFamily="18" charset="0"/>
              </a:rPr>
              <a:t>мире Российского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движения </a:t>
            </a:r>
            <a:r>
              <a:rPr lang="ru-RU" sz="2400">
                <a:latin typeface="Book Antiqua" panose="02040602050305030304" pitchFamily="18" charset="0"/>
              </a:rPr>
              <a:t>школьников,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найти </a:t>
            </a:r>
            <a:r>
              <a:rPr lang="ru-RU" sz="2400">
                <a:latin typeface="Book Antiqua" panose="02040602050305030304" pitchFamily="18" charset="0"/>
              </a:rPr>
              <a:t>множество друзей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не </a:t>
            </a:r>
            <a:r>
              <a:rPr lang="ru-RU" sz="2400">
                <a:latin typeface="Book Antiqua" panose="02040602050305030304" pitchFamily="18" charset="0"/>
              </a:rPr>
              <a:t>только в Сургуте,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но </a:t>
            </a:r>
            <a:r>
              <a:rPr lang="ru-RU" sz="2400">
                <a:latin typeface="Book Antiqua" panose="02040602050305030304" pitchFamily="18" charset="0"/>
              </a:rPr>
              <a:t>и во всей стране,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и </a:t>
            </a:r>
            <a:r>
              <a:rPr lang="ru-RU" sz="2400">
                <a:latin typeface="Book Antiqua" panose="02040602050305030304" pitchFamily="18" charset="0"/>
              </a:rPr>
              <a:t>даже мире!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068960"/>
            <a:ext cx="3996443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653136"/>
            <a:ext cx="2843808" cy="1895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5463"/>
            <a:ext cx="3563888" cy="2375925"/>
          </a:xfrm>
          <a:prstGeom prst="rect">
            <a:avLst/>
          </a:prstGeom>
        </p:spPr>
      </p:pic>
      <p:pic>
        <p:nvPicPr>
          <p:cNvPr id="8" name="Рисунок 7" descr="ЦД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84843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1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524" p14:dur="2000"/>
    </mc:Choice>
    <mc:Fallback>
      <p:transition spd="slow" advTm="10524"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5"/>
            <a:ext cx="8363272" cy="4968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smtClean="0">
                <a:latin typeface="Book Antiqua" panose="02040602050305030304" pitchFamily="18" charset="0"/>
              </a:rPr>
              <a:t>  </a:t>
            </a:r>
            <a:r>
              <a:rPr lang="ru-RU" sz="4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«Жизнь города: осмысливая повседневность» </a:t>
            </a:r>
          </a:p>
          <a:p>
            <a:pPr marL="0" indent="0">
              <a:buNone/>
            </a:pPr>
            <a:r>
              <a:rPr lang="ru-RU" sz="2400">
                <a:latin typeface="Book Antiqua" panose="02040602050305030304" pitchFamily="18" charset="0"/>
              </a:rPr>
              <a:t>р</a:t>
            </a:r>
            <a:r>
              <a:rPr lang="ru-RU" sz="2400" smtClean="0">
                <a:latin typeface="Book Antiqua" panose="02040602050305030304" pitchFamily="18" charset="0"/>
              </a:rPr>
              <a:t>асскажет об истории 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развития Сургута, 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его достопримечательностях, 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познакомит с 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выдающимися и 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интересными личностями.</a:t>
            </a:r>
            <a:endParaRPr lang="ru-RU" sz="240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6672"/>
            <a:ext cx="3563888" cy="2375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4" y="3356992"/>
            <a:ext cx="3778575" cy="2520280"/>
          </a:xfrm>
          <a:prstGeom prst="rect">
            <a:avLst/>
          </a:prstGeom>
        </p:spPr>
      </p:pic>
      <p:pic>
        <p:nvPicPr>
          <p:cNvPr id="6" name="Рисунок 5" descr="ЦД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1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260" p14:dur="2000"/>
    </mc:Choice>
    <mc:Fallback>
      <p:transition spd="slow" advTm="10260"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5"/>
            <a:ext cx="8363272" cy="4968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         В</a:t>
            </a:r>
            <a:r>
              <a:rPr lang="ru-RU" sz="4800" b="1" smtClean="0">
                <a:latin typeface="Book Antiqua" panose="02040602050305030304" pitchFamily="18" charset="0"/>
              </a:rPr>
              <a:t> </a:t>
            </a:r>
            <a:r>
              <a:rPr lang="ru-RU" sz="4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«ИНТЕЛЛЕКТ-клубе»</a:t>
            </a:r>
          </a:p>
          <a:p>
            <a:pPr marL="0" indent="0">
              <a:buNone/>
            </a:pPr>
            <a:r>
              <a:rPr lang="ru-RU" sz="2600">
                <a:latin typeface="Book Antiqua" panose="02040602050305030304" pitchFamily="18" charset="0"/>
              </a:rPr>
              <a:t>т</a:t>
            </a:r>
            <a:r>
              <a:rPr lang="ru-RU" sz="2600" smtClean="0">
                <a:latin typeface="Book Antiqua" panose="02040602050305030304" pitchFamily="18" charset="0"/>
              </a:rPr>
              <a:t>ы станешь самым </a:t>
            </a:r>
          </a:p>
          <a:p>
            <a:pPr marL="0" indent="0">
              <a:buNone/>
            </a:pPr>
            <a:r>
              <a:rPr lang="ru-RU" sz="2600" smtClean="0">
                <a:latin typeface="Book Antiqua" panose="02040602050305030304" pitchFamily="18" charset="0"/>
              </a:rPr>
              <a:t>эрудированным, </a:t>
            </a:r>
          </a:p>
          <a:p>
            <a:pPr marL="0" indent="0">
              <a:buNone/>
            </a:pPr>
            <a:r>
              <a:rPr lang="ru-RU" sz="2600" smtClean="0">
                <a:latin typeface="Book Antiqua" panose="02040602050305030304" pitchFamily="18" charset="0"/>
              </a:rPr>
              <a:t>расширишь свой кругозор </a:t>
            </a:r>
          </a:p>
          <a:p>
            <a:pPr marL="0" indent="0">
              <a:buNone/>
            </a:pPr>
            <a:r>
              <a:rPr lang="ru-RU" sz="2600" smtClean="0">
                <a:latin typeface="Book Antiqua" panose="02040602050305030304" pitchFamily="18" charset="0"/>
              </a:rPr>
              <a:t>и почувствуешь </a:t>
            </a:r>
          </a:p>
          <a:p>
            <a:pPr marL="0" indent="0">
              <a:buNone/>
            </a:pPr>
            <a:r>
              <a:rPr lang="ru-RU" sz="2600" smtClean="0">
                <a:latin typeface="Book Antiqua" panose="02040602050305030304" pitchFamily="18" charset="0"/>
              </a:rPr>
              <a:t>интерес настоящих </a:t>
            </a:r>
          </a:p>
          <a:p>
            <a:pPr marL="0" indent="0">
              <a:buNone/>
            </a:pPr>
            <a:r>
              <a:rPr lang="ru-RU" sz="2600" smtClean="0">
                <a:latin typeface="Book Antiqua" panose="02040602050305030304" pitchFamily="18" charset="0"/>
              </a:rPr>
              <a:t>интеллектуальных </a:t>
            </a:r>
          </a:p>
          <a:p>
            <a:pPr marL="0" indent="0">
              <a:buNone/>
            </a:pPr>
            <a:r>
              <a:rPr lang="ru-RU" sz="2600">
                <a:latin typeface="Book Antiqua" panose="02040602050305030304" pitchFamily="18" charset="0"/>
              </a:rPr>
              <a:t>с</a:t>
            </a:r>
            <a:r>
              <a:rPr lang="ru-RU" sz="2600" smtClean="0">
                <a:latin typeface="Book Antiqua" panose="02040602050305030304" pitchFamily="18" charset="0"/>
              </a:rPr>
              <a:t>оревнований</a:t>
            </a:r>
          </a:p>
          <a:p>
            <a:pPr marL="0" indent="0">
              <a:buNone/>
            </a:pPr>
            <a:r>
              <a:rPr lang="ru-RU" sz="2600" smtClean="0">
                <a:latin typeface="Book Antiqua" panose="02040602050305030304" pitchFamily="18" charset="0"/>
              </a:rPr>
              <a:t>«Что? Где? Когда?»</a:t>
            </a:r>
            <a:endParaRPr lang="ru-RU" sz="2600"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56992"/>
            <a:ext cx="2698982" cy="1800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3319" r="9992" b="18231"/>
          <a:stretch>
            <a:fillRect/>
          </a:stretch>
        </p:blipFill>
        <p:spPr bwMode="auto">
          <a:xfrm>
            <a:off x="4716016" y="1484784"/>
            <a:ext cx="2660072" cy="177338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64" t="15778" r="12563" b="16084"/>
          <a:stretch>
            <a:fillRect/>
          </a:stretch>
        </p:blipFill>
        <p:spPr bwMode="auto">
          <a:xfrm>
            <a:off x="3459157" y="4725144"/>
            <a:ext cx="2697019" cy="178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ЦДО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1277" p14:dur="2000"/>
    </mc:Choice>
    <mc:Fallback>
      <p:transition spd="slow" advTm="11277"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5"/>
            <a:ext cx="8363272" cy="4968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              Объединение</a:t>
            </a:r>
          </a:p>
          <a:p>
            <a:pPr marL="0" indent="0">
              <a:buNone/>
            </a:pPr>
            <a:r>
              <a:rPr lang="ru-RU" sz="4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«Технологии успеха»</a:t>
            </a:r>
            <a:r>
              <a:rPr lang="ru-RU" sz="4800" b="1" smtClean="0"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поможет тебе стать 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активной и 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творческой личностью, 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лидером и 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«Учеником года»!</a:t>
            </a:r>
            <a:endParaRPr lang="ru-RU" sz="260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20888"/>
            <a:ext cx="4131611" cy="2754407"/>
          </a:xfrm>
          <a:prstGeom prst="rect">
            <a:avLst/>
          </a:prstGeom>
        </p:spPr>
      </p:pic>
      <p:pic>
        <p:nvPicPr>
          <p:cNvPr id="5" name="Рисунок 4" descr="ЦД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0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7733" p14:dur="2000"/>
    </mc:Choice>
    <mc:Fallback>
      <p:transition spd="slow" advTm="7733"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5"/>
            <a:ext cx="864096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        В </a:t>
            </a:r>
            <a:r>
              <a:rPr lang="ru-RU" sz="4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«Мастерской праздника»</a:t>
            </a:r>
          </a:p>
          <a:p>
            <a:pPr marL="0" indent="0">
              <a:buNone/>
            </a:pPr>
            <a:r>
              <a:rPr lang="ru-RU" sz="2400">
                <a:latin typeface="Book Antiqua" panose="02040602050305030304" pitchFamily="18" charset="0"/>
              </a:rPr>
              <a:t>о</a:t>
            </a:r>
            <a:r>
              <a:rPr lang="ru-RU" sz="2400" smtClean="0">
                <a:latin typeface="Book Antiqua" panose="02040602050305030304" pitchFamily="18" charset="0"/>
              </a:rPr>
              <a:t>бучают менеджменту</a:t>
            </a:r>
          </a:p>
          <a:p>
            <a:pPr marL="0" indent="0">
              <a:buNone/>
            </a:pPr>
            <a:r>
              <a:rPr lang="ru-RU" sz="2400">
                <a:latin typeface="Book Antiqua" panose="02040602050305030304" pitchFamily="18" charset="0"/>
              </a:rPr>
              <a:t>п</a:t>
            </a:r>
            <a:r>
              <a:rPr lang="ru-RU" sz="2400" smtClean="0">
                <a:latin typeface="Book Antiqua" panose="02040602050305030304" pitchFamily="18" charset="0"/>
              </a:rPr>
              <a:t>раздника: организации</a:t>
            </a:r>
          </a:p>
          <a:p>
            <a:pPr marL="0" indent="0">
              <a:buNone/>
            </a:pPr>
            <a:r>
              <a:rPr lang="ru-RU" sz="2400">
                <a:latin typeface="Book Antiqua" panose="02040602050305030304" pitchFamily="18" charset="0"/>
              </a:rPr>
              <a:t>и</a:t>
            </a:r>
            <a:r>
              <a:rPr lang="ru-RU" sz="2400" smtClean="0">
                <a:latin typeface="Book Antiqua" panose="02040602050305030304" pitchFamily="18" charset="0"/>
              </a:rPr>
              <a:t> управлению,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программно-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проектным технологиям,</a:t>
            </a:r>
          </a:p>
          <a:p>
            <a:pPr marL="0" indent="0">
              <a:buNone/>
            </a:pPr>
            <a:r>
              <a:rPr lang="ru-RU" sz="2400">
                <a:latin typeface="Book Antiqua" panose="02040602050305030304" pitchFamily="18" charset="0"/>
              </a:rPr>
              <a:t>н</a:t>
            </a:r>
            <a:r>
              <a:rPr lang="ru-RU" sz="2400" smtClean="0">
                <a:latin typeface="Book Antiqua" panose="02040602050305030304" pitchFamily="18" charset="0"/>
              </a:rPr>
              <a:t>авыкам ведущего, 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дизайну.</a:t>
            </a:r>
            <a:endParaRPr lang="ru-RU" sz="260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 smtClean="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2400" smtClean="0">
                <a:ln w="12700">
                  <a:solidFill>
                    <a:srgbClr val="410DD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ru-RU" sz="240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51" y="3351574"/>
            <a:ext cx="3275856" cy="2183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12776"/>
            <a:ext cx="2627784" cy="1751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4509120"/>
            <a:ext cx="3096344" cy="2064230"/>
          </a:xfrm>
          <a:prstGeom prst="rect">
            <a:avLst/>
          </a:prstGeom>
        </p:spPr>
      </p:pic>
      <p:pic>
        <p:nvPicPr>
          <p:cNvPr id="8" name="Рисунок 7" descr="ЦД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79" y="173724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1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9758" p14:dur="2000"/>
    </mc:Choice>
    <mc:Fallback>
      <p:transition spd="slow" advTm="9758"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3"/>
            <a:ext cx="8363272" cy="51125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В объединении </a:t>
            </a:r>
          </a:p>
          <a:p>
            <a:pPr marL="0" indent="0">
              <a:buNone/>
            </a:pPr>
            <a:r>
              <a:rPr lang="ru-RU" sz="4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«Музей-мобил </a:t>
            </a:r>
          </a:p>
          <a:p>
            <a:pPr marL="0" indent="0">
              <a:buNone/>
            </a:pPr>
            <a:r>
              <a:rPr lang="ru-RU" sz="4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«Уникум»»</a:t>
            </a:r>
          </a:p>
          <a:p>
            <a:pPr marL="0" indent="0">
              <a:buNone/>
            </a:pPr>
            <a:endParaRPr lang="ru-RU" sz="2400" smtClean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sz="2400" smtClean="0">
                <a:latin typeface="Book Antiqua" panose="02040602050305030304" pitchFamily="18" charset="0"/>
              </a:rPr>
              <a:t>ты познакомишься с материалами </a:t>
            </a:r>
            <a:r>
              <a:rPr lang="ru-RU" sz="2400">
                <a:latin typeface="Book Antiqua" panose="02040602050305030304" pitchFamily="18" charset="0"/>
              </a:rPr>
              <a:t>об истории Ханты-Мансийского автономного округа – Югры, Сургута, гимназии. О выдающемся человеке, имя которого носит наше образовательное учреждение, </a:t>
            </a:r>
            <a:r>
              <a:rPr lang="ru-RU" sz="2400" err="1" smtClean="0">
                <a:latin typeface="Book Antiqua" panose="02040602050305030304" pitchFamily="18" charset="0"/>
              </a:rPr>
              <a:t>Ф.К.Салманове</a:t>
            </a:r>
            <a:r>
              <a:rPr lang="ru-RU" sz="2400">
                <a:latin typeface="Book Antiqua" panose="02040602050305030304" pitchFamily="18" charset="0"/>
              </a:rPr>
              <a:t>, об истории добычи нефти, освоении Севера</a:t>
            </a:r>
            <a:r>
              <a:rPr lang="ru-RU" sz="2400" smtClean="0">
                <a:latin typeface="Book Antiqua" panose="02040602050305030304" pitchFamily="18" charset="0"/>
              </a:rPr>
              <a:t>. А также обучишься навыкам экскурсовода. </a:t>
            </a:r>
            <a:endParaRPr lang="ru-RU" sz="240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60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 smtClean="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3" descr="C:\Users\grig\Documents\ПРОЕКТЫ\За нравственный подвиг учителя\ГИМНАЗИЯ САЛМАНОВА_ЗА НРАВСТВЕННЫЙ ПОДВИГ УЧИТЕЛЯ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30538"/>
          <a:stretch>
            <a:fillRect/>
          </a:stretch>
        </p:blipFill>
        <p:spPr bwMode="auto">
          <a:xfrm>
            <a:off x="5076056" y="764704"/>
            <a:ext cx="3703604" cy="259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ЦД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3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0704" p14:dur="2000"/>
    </mc:Choice>
    <mc:Fallback>
      <p:transition spd="slow" advTm="20704"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07833"/>
            <a:ext cx="8363272" cy="60486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smtClean="0">
                <a:latin typeface="Book Antiqua" panose="02040602050305030304" pitchFamily="18" charset="0"/>
              </a:rPr>
              <a:t>            В Центре дополнительного образования детей ты сможешь принять участие в различных конкурсах, проектах, акциях.</a:t>
            </a:r>
            <a:endParaRPr lang="ru-RU" sz="240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60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 smtClean="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2399310" cy="3596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3667176" cy="24461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49080"/>
            <a:ext cx="3451730" cy="2299915"/>
          </a:xfrm>
          <a:prstGeom prst="rect">
            <a:avLst/>
          </a:prstGeom>
        </p:spPr>
      </p:pic>
      <p:pic>
        <p:nvPicPr>
          <p:cNvPr id="8" name="Рисунок 7" descr="ЦД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18" y="116632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6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897" p14:dur="2000"/>
    </mc:Choice>
    <mc:Fallback>
      <p:transition spd="slow" advTm="6897"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6048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smtClean="0">
                <a:latin typeface="Book Antiqua" panose="02040602050305030304" pitchFamily="18" charset="0"/>
              </a:rPr>
              <a:t>              Акция </a:t>
            </a:r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«Крылья ангела»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        Проведение мастер-классов</a:t>
            </a:r>
            <a:endParaRPr lang="ru-RU" sz="240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60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 smtClean="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3600400" cy="2400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20" y="1662236"/>
            <a:ext cx="3419872" cy="2279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720"/>
            <a:ext cx="3780420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46" y="4137852"/>
            <a:ext cx="3275856" cy="2183904"/>
          </a:xfrm>
          <a:prstGeom prst="rect">
            <a:avLst/>
          </a:prstGeom>
        </p:spPr>
      </p:pic>
      <p:pic>
        <p:nvPicPr>
          <p:cNvPr id="9" name="Рисунок 8" descr="ЦДО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57134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2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464" p14:dur="2000"/>
    </mc:Choice>
    <mc:Fallback>
      <p:transition spd="slow" advTm="3464"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6048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smtClean="0">
                <a:latin typeface="Book Antiqua" panose="02040602050305030304" pitchFamily="18" charset="0"/>
              </a:rPr>
              <a:t>              Акция </a:t>
            </a:r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«День счастья»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            Проведение мастер-классов</a:t>
            </a:r>
            <a:endParaRPr lang="ru-RU" sz="240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60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 smtClean="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Рисунок 8" descr="ЦД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7134"/>
            <a:ext cx="1041616" cy="10081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4"/>
          <a:stretch>
            <a:fillRect/>
          </a:stretch>
        </p:blipFill>
        <p:spPr>
          <a:xfrm>
            <a:off x="714834" y="1594058"/>
            <a:ext cx="2139702" cy="26990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61" y="325668"/>
            <a:ext cx="2211375" cy="2948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8"/>
          <a:stretch>
            <a:fillRect/>
          </a:stretch>
        </p:blipFill>
        <p:spPr>
          <a:xfrm>
            <a:off x="722066" y="4511877"/>
            <a:ext cx="3273870" cy="21298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902" y="3458119"/>
            <a:ext cx="2192408" cy="31836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85" y="1594058"/>
            <a:ext cx="3117963" cy="22341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97" y="4021984"/>
            <a:ext cx="1964843" cy="26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1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464" p14:dur="2000"/>
    </mc:Choice>
    <mc:Fallback>
      <p:transition spd="slow" advTm="3464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smtClean="0">
                <a:latin typeface="Book Antiqua" panose="02040602050305030304" pitchFamily="18" charset="0"/>
              </a:rPr>
              <a:t>Если ты хочешь стать </a:t>
            </a:r>
          </a:p>
          <a:p>
            <a:pPr marL="0" indent="0" algn="ctr">
              <a:buNone/>
            </a:pPr>
            <a:r>
              <a:rPr lang="ru-RU" sz="26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журналистом, сценаристом, режиссером, экологом, техником, инженером, архитектором, дизайнером, менеджером, бизнесменом, актером, художником</a:t>
            </a:r>
            <a:r>
              <a:rPr lang="ru-RU" sz="2600" smtClean="0">
                <a:latin typeface="Book Antiqua" panose="0204060205030503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600" smtClean="0">
                <a:latin typeface="Book Antiqua" panose="02040602050305030304" pitchFamily="18" charset="0"/>
              </a:rPr>
              <a:t>и просто крутым человеком, </a:t>
            </a:r>
          </a:p>
          <a:p>
            <a:pPr marL="0" indent="0" algn="ctr">
              <a:buNone/>
            </a:pPr>
            <a:r>
              <a:rPr lang="ru-RU" sz="2600" smtClean="0">
                <a:latin typeface="Book Antiqua" panose="02040602050305030304" pitchFamily="18" charset="0"/>
              </a:rPr>
              <a:t>участвовать </a:t>
            </a:r>
            <a:r>
              <a:rPr lang="ru-RU" sz="2600">
                <a:latin typeface="Book Antiqua" panose="02040602050305030304" pitchFamily="18" charset="0"/>
              </a:rPr>
              <a:t>в различных конкурсах, соревнованиях, акциях, </a:t>
            </a:r>
            <a:r>
              <a:rPr lang="ru-RU" sz="2600" smtClean="0">
                <a:latin typeface="Book Antiqua" panose="02040602050305030304" pitchFamily="18" charset="0"/>
              </a:rPr>
              <a:t>проектах, знакомиться с интересными людьми, открывать новое – приходи в </a:t>
            </a:r>
          </a:p>
          <a:p>
            <a:pPr marL="0" indent="0" algn="ctr">
              <a:buNone/>
            </a:pPr>
            <a:r>
              <a:rPr lang="ru-RU" sz="26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Центр дополнительного образования детей </a:t>
            </a:r>
          </a:p>
          <a:p>
            <a:pPr marL="0" indent="0" algn="ctr">
              <a:buNone/>
            </a:pPr>
            <a:r>
              <a:rPr lang="ru-RU" sz="2600" smtClean="0">
                <a:latin typeface="Book Antiqua" panose="02040602050305030304" pitchFamily="18" charset="0"/>
              </a:rPr>
              <a:t>гимназии Салманова</a:t>
            </a:r>
          </a:p>
          <a:p>
            <a:pPr marL="0" indent="0" algn="ctr">
              <a:buNone/>
            </a:pPr>
            <a:r>
              <a:rPr lang="ru-RU" sz="5800" b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«ЛЕТО</a:t>
            </a:r>
            <a:r>
              <a:rPr lang="ru-RU" sz="5800" b="1" baseline="3000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3</a:t>
            </a:r>
            <a:r>
              <a:rPr lang="ru-RU" sz="5800" b="1" baseline="3000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»</a:t>
            </a:r>
            <a:endParaRPr lang="ru-RU" sz="400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Рисунок 3" descr="ЦД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0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2771" p14:dur="2000"/>
    </mc:Choice>
    <mc:Fallback>
      <p:transition spd="slow" advTm="22771"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6048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smtClean="0">
                <a:latin typeface="Book Antiqua" panose="02040602050305030304" pitchFamily="18" charset="0"/>
              </a:rPr>
              <a:t>              Акция </a:t>
            </a:r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«Международный женский день»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          Проведение мастер-классов</a:t>
            </a:r>
            <a:endParaRPr lang="ru-RU" sz="240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60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 smtClean="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Рисунок 8" descr="ЦД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7134"/>
            <a:ext cx="1041616" cy="1008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49982"/>
            <a:ext cx="3295915" cy="2471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84" y="1165246"/>
            <a:ext cx="3332035" cy="2516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3670043" cy="26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464" p14:dur="2000"/>
    </mc:Choice>
    <mc:Fallback>
      <p:transition spd="slow" advTm="3464"/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6048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smtClean="0">
                <a:latin typeface="Book Antiqua" panose="02040602050305030304" pitchFamily="18" charset="0"/>
              </a:rPr>
              <a:t>              </a:t>
            </a:r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«Классные встречи»</a:t>
            </a:r>
          </a:p>
          <a:p>
            <a:pPr marL="0" indent="0">
              <a:buNone/>
            </a:pPr>
            <a:r>
              <a:rPr lang="ru-RU" sz="2400">
                <a:latin typeface="Book Antiqua" panose="02040602050305030304" pitchFamily="18" charset="0"/>
              </a:rPr>
              <a:t> </a:t>
            </a:r>
            <a:r>
              <a:rPr lang="ru-RU" sz="2400" smtClean="0">
                <a:latin typeface="Book Antiqua" panose="02040602050305030304" pitchFamily="18" charset="0"/>
              </a:rPr>
              <a:t>            РДШ</a:t>
            </a:r>
            <a:endParaRPr lang="ru-RU" sz="240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60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 smtClean="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85964"/>
            <a:ext cx="4211960" cy="28079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r="0" b="22898"/>
          <a:stretch>
            <a:fillRect/>
          </a:stretch>
        </p:blipFill>
        <p:spPr>
          <a:xfrm>
            <a:off x="2627784" y="4419309"/>
            <a:ext cx="4196201" cy="22591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7916"/>
            <a:ext cx="3456384" cy="2303016"/>
          </a:xfrm>
          <a:prstGeom prst="rect">
            <a:avLst/>
          </a:prstGeom>
        </p:spPr>
      </p:pic>
      <p:pic>
        <p:nvPicPr>
          <p:cNvPr id="7" name="Рисунок 6" descr="ЦД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0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859" p14:dur="2000"/>
    </mc:Choice>
    <mc:Fallback>
      <p:transition spd="slow" advTm="3859"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63272" cy="6048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smtClean="0">
                <a:latin typeface="Book Antiqua" panose="02040602050305030304" pitchFamily="18" charset="0"/>
              </a:rPr>
              <a:t>             Конкурс </a:t>
            </a:r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«Ученик года»</a:t>
            </a:r>
            <a:endParaRPr lang="ru-RU" sz="280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60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 smtClean="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1196752"/>
            <a:ext cx="3888431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05064"/>
            <a:ext cx="3636912" cy="2424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57" y="1700808"/>
            <a:ext cx="2546338" cy="3816424"/>
          </a:xfrm>
          <a:prstGeom prst="rect">
            <a:avLst/>
          </a:prstGeom>
        </p:spPr>
      </p:pic>
      <p:pic>
        <p:nvPicPr>
          <p:cNvPr id="7" name="Рисунок 6" descr="ЦД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2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450" p14:dur="2000"/>
    </mc:Choice>
    <mc:Fallback>
      <p:transition spd="slow" advTm="2450"/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63272" cy="6048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           </a:t>
            </a:r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Олимпиада по </a:t>
            </a:r>
          </a:p>
          <a:p>
            <a:pPr marL="0" indent="0">
              <a:buNone/>
            </a:pPr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3</a:t>
            </a: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D</a:t>
            </a:r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-технологиям</a:t>
            </a:r>
            <a:endParaRPr lang="ru-RU" sz="280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60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 smtClean="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3600400" cy="2400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16461"/>
            <a:ext cx="2208245" cy="331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49080"/>
            <a:ext cx="3491880" cy="2326056"/>
          </a:xfrm>
          <a:prstGeom prst="rect">
            <a:avLst/>
          </a:prstGeom>
        </p:spPr>
      </p:pic>
      <p:pic>
        <p:nvPicPr>
          <p:cNvPr id="8" name="Рисунок 7" descr="ЦД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9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962" p14:dur="2000"/>
    </mc:Choice>
    <mc:Fallback>
      <p:transition spd="slow" advTm="3962"/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63272" cy="6048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smtClean="0">
                <a:latin typeface="Book Antiqua" panose="02040602050305030304" pitchFamily="18" charset="0"/>
              </a:rPr>
              <a:t>          Посещение исторического парка </a:t>
            </a:r>
          </a:p>
          <a:p>
            <a:pPr marL="0" indent="0">
              <a:buNone/>
            </a:pPr>
            <a:r>
              <a:rPr lang="ru-RU" sz="2400" b="1">
                <a:latin typeface="Book Antiqua" panose="02040602050305030304" pitchFamily="18" charset="0"/>
              </a:rPr>
              <a:t> </a:t>
            </a:r>
            <a:r>
              <a:rPr lang="ru-RU" sz="2400" b="1" smtClean="0">
                <a:latin typeface="Book Antiqua" panose="02040602050305030304" pitchFamily="18" charset="0"/>
              </a:rPr>
              <a:t>       «Россия – моя история»</a:t>
            </a:r>
            <a:endParaRPr lang="ru-RU" sz="240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60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 smtClean="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7225"/>
            <a:ext cx="3491880" cy="23297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26" y="4159354"/>
            <a:ext cx="3546140" cy="2365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60" y="980728"/>
            <a:ext cx="4104456" cy="2736304"/>
          </a:xfrm>
          <a:prstGeom prst="rect">
            <a:avLst/>
          </a:prstGeom>
        </p:spPr>
      </p:pic>
      <p:pic>
        <p:nvPicPr>
          <p:cNvPr id="7" name="Рисунок 6" descr="ЦД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88640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5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5201" p14:dur="2000"/>
    </mc:Choice>
    <mc:Fallback>
      <p:transition spd="slow" advTm="5201"/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63272" cy="6048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smtClean="0">
                <a:latin typeface="Book Antiqua" panose="02040602050305030304" pitchFamily="18" charset="0"/>
              </a:rPr>
              <a:t>           Посещение МАОУ ДО «Технополис»</a:t>
            </a:r>
          </a:p>
          <a:p>
            <a:pPr marL="0" indent="0">
              <a:buNone/>
            </a:pPr>
            <a:r>
              <a:rPr lang="ru-RU" sz="2400" b="1" smtClean="0">
                <a:latin typeface="Book Antiqua" panose="02040602050305030304" pitchFamily="18" charset="0"/>
              </a:rPr>
              <a:t>           (Кванториум)</a:t>
            </a:r>
            <a:endParaRPr lang="ru-RU" sz="240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60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 smtClean="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61048"/>
            <a:ext cx="3816078" cy="2542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600400" cy="2400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3780421" cy="2520280"/>
          </a:xfrm>
          <a:prstGeom prst="rect">
            <a:avLst/>
          </a:prstGeom>
        </p:spPr>
      </p:pic>
      <p:pic>
        <p:nvPicPr>
          <p:cNvPr id="7" name="Рисунок 6" descr="ЦД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4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696" p14:dur="2000"/>
    </mc:Choice>
    <mc:Fallback>
      <p:transition spd="slow" advTm="3696"/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63272" cy="6048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smtClean="0">
                <a:latin typeface="Book Antiqua" panose="02040602050305030304" pitchFamily="18" charset="0"/>
              </a:rPr>
              <a:t>               Выпуск газеты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«5+»</a:t>
            </a:r>
            <a:endParaRPr lang="ru-RU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60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 smtClean="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9" t="16998" r="19619" b="29258"/>
          <a:stretch>
            <a:fillRect/>
          </a:stretch>
        </p:blipFill>
        <p:spPr bwMode="auto">
          <a:xfrm>
            <a:off x="6228184" y="404664"/>
            <a:ext cx="2520280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7" t="16998" r="50589" b="29258"/>
          <a:stretch>
            <a:fillRect/>
          </a:stretch>
        </p:blipFill>
        <p:spPr bwMode="auto">
          <a:xfrm>
            <a:off x="683568" y="2996952"/>
            <a:ext cx="25202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5" t="16873" r="19690" b="29424"/>
          <a:stretch>
            <a:fillRect/>
          </a:stretch>
        </p:blipFill>
        <p:spPr bwMode="auto">
          <a:xfrm>
            <a:off x="3383868" y="1647539"/>
            <a:ext cx="2664296" cy="3706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ЦД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7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648" p14:dur="2000"/>
    </mc:Choice>
    <mc:Fallback>
      <p:transition spd="slow" advTm="3648"/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63272" cy="6048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smtClean="0">
                <a:latin typeface="Book Antiqua" panose="02040602050305030304" pitchFamily="18" charset="0"/>
              </a:rPr>
              <a:t>               Участие во всех этапах </a:t>
            </a:r>
          </a:p>
          <a:p>
            <a:pPr marL="0" indent="0">
              <a:buNone/>
            </a:pPr>
            <a:r>
              <a:rPr lang="ru-RU" sz="2400" b="1" smtClean="0">
                <a:latin typeface="Book Antiqua" panose="02040602050305030304" pitchFamily="18" charset="0"/>
              </a:rPr>
              <a:t>               </a:t>
            </a:r>
            <a:r>
              <a:rPr lang="en-US" sz="2800" b="1" err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WorldSkills Russia</a:t>
            </a:r>
            <a:endParaRPr lang="ru-RU" sz="280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60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 smtClean="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240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476672"/>
            <a:ext cx="2551147" cy="3401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39078"/>
            <a:ext cx="2016224" cy="2688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435825"/>
            <a:ext cx="3600400" cy="2400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4149080"/>
            <a:ext cx="4207330" cy="2366624"/>
          </a:xfrm>
          <a:prstGeom prst="rect">
            <a:avLst/>
          </a:prstGeom>
        </p:spPr>
      </p:pic>
      <p:pic>
        <p:nvPicPr>
          <p:cNvPr id="9" name="Рисунок 8" descr="ЦДО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1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5497" p14:dur="2000"/>
    </mc:Choice>
    <mc:Fallback>
      <p:transition spd="slow" advTm="5497"/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1748"/>
            <a:ext cx="5544616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smtClean="0">
                <a:latin typeface="Book Antiqua" panose="02040602050305030304" pitchFamily="18" charset="0"/>
              </a:rPr>
              <a:t>Приходи в наш Центр!</a:t>
            </a:r>
          </a:p>
          <a:p>
            <a:pPr marL="0" indent="0">
              <a:buNone/>
            </a:pPr>
            <a:r>
              <a:rPr lang="ru-RU" b="1" smtClean="0">
                <a:latin typeface="Book Antiqua" panose="02040602050305030304" pitchFamily="18" charset="0"/>
              </a:rPr>
              <a:t>Раскрой свои таланты!</a:t>
            </a:r>
          </a:p>
          <a:p>
            <a:pPr marL="0" indent="0">
              <a:buNone/>
            </a:pP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Найди свой путь к успеху!</a:t>
            </a:r>
          </a:p>
          <a:p>
            <a:pPr marL="0" indent="0">
              <a:buNone/>
            </a:pPr>
            <a:endParaRPr lang="ru-RU" smtClean="0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>
              <a:ln w="12700">
                <a:solidFill>
                  <a:srgbClr val="410DD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Рисунок 8" descr="ЦД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14697"/>
            <a:ext cx="3783924" cy="25226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08720"/>
            <a:ext cx="2592288" cy="38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3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8937" p14:dur="2000"/>
    </mc:Choice>
    <mc:Fallback>
      <p:transition spd="slow" advTm="8937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5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</a:t>
            </a:r>
            <a:r>
              <a:rPr lang="ru-RU" sz="5800" b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ЛЕТО</a:t>
            </a:r>
            <a:r>
              <a:rPr lang="ru-RU" sz="5800" b="1" baseline="3000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3</a:t>
            </a:r>
            <a:r>
              <a:rPr lang="ru-RU" sz="5800" b="1" baseline="3000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»</a:t>
            </a:r>
            <a:r>
              <a:rPr lang="ru-RU" sz="5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- это</a:t>
            </a:r>
          </a:p>
          <a:p>
            <a:pPr marL="0" indent="0" algn="ctr">
              <a:buNone/>
            </a:pP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Л</a:t>
            </a:r>
            <a:r>
              <a:rPr lang="ru-RU" sz="2400" b="1" smtClean="0">
                <a:latin typeface="Book Antiqua" panose="02040602050305030304" pitchFamily="18" charset="0"/>
              </a:rPr>
              <a:t> – личности,</a:t>
            </a:r>
          </a:p>
          <a:p>
            <a:pPr marL="0" indent="0" algn="ctr">
              <a:buNone/>
            </a:pP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Е</a:t>
            </a:r>
            <a:r>
              <a:rPr lang="ru-RU" sz="2400" b="1" smtClean="0">
                <a:latin typeface="Book Antiqua" panose="02040602050305030304" pitchFamily="18" charset="0"/>
              </a:rPr>
              <a:t> – единство,</a:t>
            </a:r>
          </a:p>
          <a:p>
            <a:pPr marL="0" indent="0" algn="ctr">
              <a:buNone/>
            </a:pP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Т</a:t>
            </a:r>
            <a:r>
              <a:rPr lang="ru-RU" sz="2400" b="1" smtClean="0">
                <a:latin typeface="Book Antiqua" panose="02040602050305030304" pitchFamily="18" charset="0"/>
              </a:rPr>
              <a:t> – творчество,</a:t>
            </a:r>
          </a:p>
          <a:p>
            <a:pPr marL="0" indent="0" algn="ctr">
              <a:buNone/>
            </a:pP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О</a:t>
            </a:r>
            <a:r>
              <a:rPr lang="ru-RU" sz="2400" b="1" smtClean="0">
                <a:latin typeface="Book Antiqua" panose="02040602050305030304" pitchFamily="18" charset="0"/>
              </a:rPr>
              <a:t> – открытость!</a:t>
            </a:r>
          </a:p>
          <a:p>
            <a:pPr marL="0" indent="0" algn="ctr">
              <a:buNone/>
            </a:pPr>
            <a:r>
              <a:rPr lang="ru-RU" sz="2400" b="1" smtClean="0">
                <a:latin typeface="Book Antiqua" panose="02040602050305030304" pitchFamily="18" charset="0"/>
              </a:rPr>
              <a:t>Единство личностей = </a:t>
            </a:r>
            <a:r>
              <a:rPr lang="ru-RU" sz="30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Команда</a:t>
            </a:r>
          </a:p>
          <a:p>
            <a:pPr marL="0" indent="0" algn="ctr">
              <a:buNone/>
            </a:pPr>
            <a:r>
              <a:rPr lang="ru-RU" sz="2400" b="1" smtClean="0">
                <a:latin typeface="Book Antiqua" panose="02040602050305030304" pitchFamily="18" charset="0"/>
              </a:rPr>
              <a:t>Команда и творчество = </a:t>
            </a:r>
            <a:r>
              <a:rPr lang="ru-RU" sz="30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Креативность</a:t>
            </a:r>
          </a:p>
          <a:p>
            <a:pPr marL="0" indent="0" algn="ctr">
              <a:buNone/>
            </a:pPr>
            <a:r>
              <a:rPr lang="ru-RU" sz="2400" b="1" smtClean="0">
                <a:latin typeface="Book Antiqua" panose="02040602050305030304" pitchFamily="18" charset="0"/>
              </a:rPr>
              <a:t>Креативность и открытость = </a:t>
            </a:r>
            <a:r>
              <a:rPr lang="ru-RU" sz="30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Коммуникации</a:t>
            </a:r>
          </a:p>
          <a:p>
            <a:pPr marL="0" indent="0" algn="ctr">
              <a:buNone/>
            </a:pPr>
            <a:r>
              <a:rPr lang="ru-RU" sz="43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ЛЕТО в кубе</a:t>
            </a:r>
          </a:p>
          <a:p>
            <a:pPr marL="0" indent="0" algn="ctr">
              <a:buNone/>
            </a:pPr>
            <a:endParaRPr lang="ru-RU" sz="400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Рисунок 3" descr="ЦД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4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7493" p14:dur="2000"/>
    </mc:Choice>
    <mc:Fallback>
      <p:transition spd="slow" advTm="17493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    В нашем Центре ты найдешь много  интересных объединений </a:t>
            </a:r>
          </a:p>
          <a:p>
            <a:pPr marL="0" indent="0">
              <a:buNone/>
            </a:pPr>
            <a:r>
              <a:rPr lang="ru-RU" smtClean="0">
                <a:latin typeface="Book Antiqua" panose="02040602050305030304" pitchFamily="18" charset="0"/>
              </a:rPr>
              <a:t>технического, </a:t>
            </a:r>
          </a:p>
          <a:p>
            <a:pPr marL="0" indent="0">
              <a:buNone/>
            </a:pPr>
            <a:r>
              <a:rPr lang="ru-RU" smtClean="0">
                <a:latin typeface="Book Antiqua" panose="02040602050305030304" pitchFamily="18" charset="0"/>
              </a:rPr>
              <a:t>естественно-научного, </a:t>
            </a:r>
          </a:p>
          <a:p>
            <a:pPr marL="0" indent="0">
              <a:buNone/>
            </a:pPr>
            <a:r>
              <a:rPr lang="ru-RU" smtClean="0">
                <a:latin typeface="Book Antiqua" panose="02040602050305030304" pitchFamily="18" charset="0"/>
              </a:rPr>
              <a:t>туристско-краеведческого, </a:t>
            </a:r>
          </a:p>
          <a:p>
            <a:pPr marL="0" indent="0">
              <a:buNone/>
            </a:pPr>
            <a:r>
              <a:rPr lang="ru-RU" smtClean="0">
                <a:latin typeface="Book Antiqua" panose="02040602050305030304" pitchFamily="18" charset="0"/>
              </a:rPr>
              <a:t>художественного, </a:t>
            </a:r>
          </a:p>
          <a:p>
            <a:pPr marL="0" indent="0">
              <a:buNone/>
            </a:pPr>
            <a:r>
              <a:rPr lang="ru-RU" smtClean="0">
                <a:latin typeface="Book Antiqua" panose="02040602050305030304" pitchFamily="18" charset="0"/>
              </a:rPr>
              <a:t>физкультурно-спортивного, </a:t>
            </a:r>
          </a:p>
          <a:p>
            <a:pPr marL="0" indent="0">
              <a:buNone/>
            </a:pPr>
            <a:r>
              <a:rPr lang="ru-RU" smtClean="0">
                <a:latin typeface="Book Antiqua" panose="02040602050305030304" pitchFamily="18" charset="0"/>
              </a:rPr>
              <a:t>социально-педагогического </a:t>
            </a:r>
          </a:p>
          <a:p>
            <a:pPr marL="0" indent="0">
              <a:buNone/>
            </a:pPr>
            <a:r>
              <a:rPr lang="ru-RU" smtClean="0">
                <a:latin typeface="Book Antiqua" panose="02040602050305030304" pitchFamily="18" charset="0"/>
              </a:rPr>
              <a:t>направлений.</a:t>
            </a:r>
          </a:p>
          <a:p>
            <a:pPr marL="0" indent="0" algn="ctr">
              <a:buNone/>
            </a:pP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И ты можешь записаться сразу </a:t>
            </a:r>
          </a:p>
          <a:p>
            <a:pPr marL="0" indent="0" algn="ctr">
              <a:buNone/>
            </a:pP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в несколько из них!</a:t>
            </a:r>
            <a:endParaRPr lang="ru-RU" b="1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 descr="ЦД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2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6282" p14:dur="2000"/>
    </mc:Choice>
    <mc:Fallback>
      <p:transition spd="slow" advTm="16282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075240" cy="5577483"/>
          </a:xfrm>
        </p:spPr>
        <p:txBody>
          <a:bodyPr/>
          <a:lstStyle/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           На </a:t>
            </a:r>
            <a:r>
              <a:rPr lang="ru-RU" sz="2400">
                <a:latin typeface="Book Antiqua" panose="02040602050305030304" pitchFamily="18" charset="0"/>
              </a:rPr>
              <a:t>занятиях в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4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</a:t>
            </a:r>
            <a:r>
              <a:rPr lang="ru-RU" sz="4800" b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Техно-парке» </a:t>
            </a:r>
            <a:endParaRPr lang="ru-RU" sz="4800" b="1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>
                <a:latin typeface="Book Antiqua" panose="02040602050305030304" pitchFamily="18" charset="0"/>
              </a:rPr>
              <a:t>т</a:t>
            </a:r>
            <a:r>
              <a:rPr lang="ru-RU" sz="2400" smtClean="0">
                <a:latin typeface="Book Antiqua" panose="02040602050305030304" pitchFamily="18" charset="0"/>
              </a:rPr>
              <a:t>ы изучишь </a:t>
            </a:r>
            <a:r>
              <a:rPr lang="ru-RU" sz="2400">
                <a:latin typeface="Book Antiqua" panose="02040602050305030304" pitchFamily="18" charset="0"/>
              </a:rPr>
              <a:t>фотоискусство,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видеосъёмку</a:t>
            </a:r>
            <a:r>
              <a:rPr lang="ru-RU" sz="2400">
                <a:latin typeface="Book Antiqua" panose="02040602050305030304" pitchFamily="18" charset="0"/>
              </a:rPr>
              <a:t>,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компьютерную </a:t>
            </a:r>
            <a:r>
              <a:rPr lang="ru-RU" sz="2400">
                <a:latin typeface="Book Antiqua" panose="02040602050305030304" pitchFamily="18" charset="0"/>
              </a:rPr>
              <a:t>графику,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создание </a:t>
            </a:r>
            <a:r>
              <a:rPr lang="ru-RU" sz="2400">
                <a:latin typeface="Book Antiqua" panose="02040602050305030304" pitchFamily="18" charset="0"/>
              </a:rPr>
              <a:t>объемных фотографий.</a:t>
            </a:r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5" y="4149080"/>
            <a:ext cx="3240361" cy="21602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21949" r="14005" b="15492"/>
          <a:stretch>
            <a:fillRect/>
          </a:stretch>
        </p:blipFill>
        <p:spPr bwMode="auto">
          <a:xfrm>
            <a:off x="5076056" y="3645024"/>
            <a:ext cx="350601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6" t="16963" r="11473" b="16393"/>
          <a:stretch>
            <a:fillRect/>
          </a:stretch>
        </p:blipFill>
        <p:spPr bwMode="auto">
          <a:xfrm>
            <a:off x="5652120" y="933980"/>
            <a:ext cx="3005871" cy="209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ЦД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0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9697" p14:dur="2000"/>
    </mc:Choice>
    <mc:Fallback>
      <p:transition spd="slow" advTm="9697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6886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В </a:t>
            </a:r>
            <a:r>
              <a:rPr lang="ru-RU" sz="4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телестудии</a:t>
            </a:r>
            <a:r>
              <a:rPr lang="ru-RU" sz="2400" smtClean="0">
                <a:latin typeface="Book Antiqua" panose="02040602050305030304" pitchFamily="18" charset="0"/>
              </a:rPr>
              <a:t> </a:t>
            </a:r>
            <a:r>
              <a:rPr lang="ru-RU" sz="2400">
                <a:latin typeface="Book Antiqua" panose="02040602050305030304" pitchFamily="18" charset="0"/>
              </a:rPr>
              <a:t>и 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4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пресс-центре </a:t>
            </a:r>
          </a:p>
          <a:p>
            <a:pPr marL="0" indent="0">
              <a:buNone/>
            </a:pPr>
            <a:r>
              <a:rPr lang="ru-RU" sz="4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</a:t>
            </a:r>
            <a:r>
              <a:rPr lang="ru-RU" sz="4800" b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Золотое перо»</a:t>
            </a:r>
            <a:r>
              <a:rPr lang="ru-RU" sz="4800" b="1">
                <a:latin typeface="Book Antiqua" panose="02040602050305030304" pitchFamily="18" charset="0"/>
              </a:rPr>
              <a:t> </a:t>
            </a:r>
            <a:endParaRPr lang="ru-RU" sz="4800" b="1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узнаешь  </a:t>
            </a:r>
            <a:r>
              <a:rPr lang="ru-RU" sz="2400">
                <a:latin typeface="Book Antiqua" panose="02040602050305030304" pitchFamily="18" charset="0"/>
              </a:rPr>
              <a:t>о современной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профессии </a:t>
            </a:r>
            <a:r>
              <a:rPr lang="ru-RU" sz="2400">
                <a:latin typeface="Book Antiqua" panose="02040602050305030304" pitchFamily="18" charset="0"/>
              </a:rPr>
              <a:t>журналиста,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научишься </a:t>
            </a:r>
            <a:r>
              <a:rPr lang="ru-RU" sz="2400">
                <a:latin typeface="Book Antiqua" panose="02040602050305030304" pitchFamily="18" charset="0"/>
              </a:rPr>
              <a:t>основным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правилам </a:t>
            </a:r>
            <a:r>
              <a:rPr lang="ru-RU" sz="2400">
                <a:latin typeface="Book Antiqua" panose="02040602050305030304" pitchFamily="18" charset="0"/>
              </a:rPr>
              <a:t>создания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телевизионного </a:t>
            </a:r>
            <a:r>
              <a:rPr lang="ru-RU" sz="2400">
                <a:latin typeface="Book Antiqua" panose="02040602050305030304" pitchFamily="18" charset="0"/>
              </a:rPr>
              <a:t>контента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и </a:t>
            </a:r>
            <a:r>
              <a:rPr lang="ru-RU" sz="2400">
                <a:latin typeface="Book Antiqua" panose="02040602050305030304" pitchFamily="18" charset="0"/>
              </a:rPr>
              <a:t>составления статей. </a:t>
            </a:r>
            <a:endParaRPr lang="ru-RU"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2492895"/>
            <a:ext cx="3419872" cy="2279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90" y="387865"/>
            <a:ext cx="2862882" cy="19085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869160"/>
            <a:ext cx="2664296" cy="1776197"/>
          </a:xfrm>
          <a:prstGeom prst="rect">
            <a:avLst/>
          </a:prstGeom>
        </p:spPr>
      </p:pic>
      <p:pic>
        <p:nvPicPr>
          <p:cNvPr id="9" name="Рисунок 8" descr="ЦД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9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821" p14:dur="2000"/>
    </mc:Choice>
    <mc:Fallback>
      <p:transition spd="slow" advTm="10821"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5"/>
            <a:ext cx="8507288" cy="4968553"/>
          </a:xfrm>
        </p:spPr>
        <p:txBody>
          <a:bodyPr/>
          <a:lstStyle/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                  Во </a:t>
            </a:r>
            <a:r>
              <a:rPr lang="ru-RU" sz="2400">
                <a:latin typeface="Book Antiqua" panose="02040602050305030304" pitchFamily="18" charset="0"/>
              </a:rPr>
              <a:t>время занятий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4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«Робототехникой»</a:t>
            </a:r>
            <a:r>
              <a:rPr lang="ru-RU" sz="4800" b="1" smtClean="0">
                <a:latin typeface="Book Antiqua" panose="0204060205030503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   сможешь </a:t>
            </a:r>
            <a:r>
              <a:rPr lang="ru-RU" sz="2400">
                <a:latin typeface="Book Antiqua" panose="02040602050305030304" pitchFamily="18" charset="0"/>
              </a:rPr>
              <a:t>проектировать,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   создавать 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   и </a:t>
            </a:r>
            <a:r>
              <a:rPr lang="ru-RU" sz="2400">
                <a:latin typeface="Book Antiqua" panose="02040602050305030304" pitchFamily="18" charset="0"/>
              </a:rPr>
              <a:t>программировать  </a:t>
            </a:r>
            <a:endParaRPr lang="ru-RU" sz="240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   роботов</a:t>
            </a:r>
            <a:r>
              <a:rPr lang="ru-RU" sz="2400">
                <a:latin typeface="Book Antiqua" panose="02040602050305030304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1"/>
            <a:ext cx="3528392" cy="2352260"/>
          </a:xfrm>
          <a:prstGeom prst="rect">
            <a:avLst/>
          </a:prstGeom>
          <a:effectLst/>
        </p:spPr>
      </p:pic>
      <p:pic>
        <p:nvPicPr>
          <p:cNvPr id="8" name="Picture 4" descr="C:\Users\evf\Desktop\Новая папка (2)\Робототехника (3)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96136" y="815508"/>
            <a:ext cx="3096344" cy="206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evf\Desktop\Новая папка (2)\Робототехника (1)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27584" y="4005064"/>
            <a:ext cx="3348372" cy="223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ЦД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002" p14:dur="2000"/>
    </mc:Choice>
    <mc:Fallback>
      <p:transition spd="slow" advTm="6002"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5"/>
            <a:ext cx="8363272" cy="4968553"/>
          </a:xfrm>
        </p:spPr>
        <p:txBody>
          <a:bodyPr/>
          <a:lstStyle/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                  В объединении</a:t>
            </a:r>
          </a:p>
          <a:p>
            <a:pPr marL="0" indent="0">
              <a:buNone/>
            </a:pPr>
            <a:r>
              <a:rPr lang="ru-RU" sz="4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«Рециклинг-дек»</a:t>
            </a:r>
            <a:r>
              <a:rPr lang="ru-RU" sz="4800" b="1" smtClean="0">
                <a:latin typeface="Book Antiqua" panose="02040602050305030304" pitchFamily="18" charset="0"/>
              </a:rPr>
              <a:t> </a:t>
            </a:r>
            <a:br>
              <a:rPr lang="ru-RU" sz="4800" b="1" smtClean="0">
                <a:latin typeface="Book Antiqua" panose="02040602050305030304" pitchFamily="18" charset="0"/>
              </a:rPr>
            </a:br>
            <a:r>
              <a:rPr lang="ru-RU" sz="2400">
                <a:latin typeface="Book Antiqua" panose="02040602050305030304" pitchFamily="18" charset="0"/>
              </a:rPr>
              <a:t>т</a:t>
            </a:r>
            <a:r>
              <a:rPr lang="ru-RU" sz="2400" smtClean="0">
                <a:latin typeface="Book Antiqua" panose="02040602050305030304" pitchFamily="18" charset="0"/>
              </a:rPr>
              <a:t>ы познакомишься с 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основами современного 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арт-дизайна.</a:t>
            </a:r>
            <a:endParaRPr lang="ru-RU" sz="2400">
              <a:latin typeface="Book Antiqua" panose="02040602050305030304" pitchFamily="18" charset="0"/>
            </a:endParaRPr>
          </a:p>
        </p:txBody>
      </p:sp>
      <p:pic>
        <p:nvPicPr>
          <p:cNvPr id="10" name="Рисунок 9" descr="ЦД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t="7086" r="10255" b="0"/>
          <a:stretch>
            <a:fillRect/>
          </a:stretch>
        </p:blipFill>
        <p:spPr>
          <a:xfrm>
            <a:off x="899592" y="3627468"/>
            <a:ext cx="2592288" cy="1860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38" y="2564904"/>
            <a:ext cx="2661387" cy="1773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48681"/>
            <a:ext cx="2816469" cy="18774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41566"/>
            <a:ext cx="2808312" cy="187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7445" p14:dur="2000"/>
    </mc:Choice>
    <mc:Fallback>
      <p:transition spd="slow" advTm="7445"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61733"/>
            <a:ext cx="8291264" cy="4968553"/>
          </a:xfrm>
        </p:spPr>
        <p:txBody>
          <a:bodyPr/>
          <a:lstStyle/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            </a:t>
            </a:r>
            <a:r>
              <a:rPr lang="ru-RU" sz="4800" b="1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«Типичный декоратор»</a:t>
            </a:r>
            <a:r>
              <a:rPr lang="ru-RU" sz="4800" b="1" smtClean="0"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>
                <a:latin typeface="Book Antiqua" panose="02040602050305030304" pitchFamily="18" charset="0"/>
              </a:rPr>
              <a:t>н</a:t>
            </a:r>
            <a:r>
              <a:rPr lang="ru-RU" sz="2400" smtClean="0">
                <a:latin typeface="Book Antiqua" panose="02040602050305030304" pitchFamily="18" charset="0"/>
              </a:rPr>
              <a:t>аучит основам </a:t>
            </a:r>
          </a:p>
          <a:p>
            <a:pPr marL="0" indent="0">
              <a:buNone/>
            </a:pPr>
            <a:r>
              <a:rPr lang="ru-RU" sz="2400" smtClean="0">
                <a:latin typeface="Book Antiqua" panose="02040602050305030304" pitchFamily="18" charset="0"/>
              </a:rPr>
              <a:t>тематического </a:t>
            </a:r>
          </a:p>
          <a:p>
            <a:pPr marL="0" indent="0">
              <a:buNone/>
            </a:pPr>
            <a:r>
              <a:rPr lang="ru-RU" sz="2400">
                <a:latin typeface="Book Antiqua" panose="02040602050305030304" pitchFamily="18" charset="0"/>
              </a:rPr>
              <a:t>д</a:t>
            </a:r>
            <a:r>
              <a:rPr lang="ru-RU" sz="2400" smtClean="0">
                <a:latin typeface="Book Antiqua" panose="02040602050305030304" pitchFamily="18" charset="0"/>
              </a:rPr>
              <a:t>екорирования.</a:t>
            </a:r>
            <a:endParaRPr lang="ru-RU" sz="2400">
              <a:latin typeface="Book Antiqua" panose="02040602050305030304" pitchFamily="18" charset="0"/>
            </a:endParaRPr>
          </a:p>
        </p:txBody>
      </p:sp>
      <p:pic>
        <p:nvPicPr>
          <p:cNvPr id="10" name="Рисунок 9" descr="ЦД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1041616" cy="1008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6" t="21415" r="13232" b="20135"/>
          <a:stretch>
            <a:fillRect/>
          </a:stretch>
        </p:blipFill>
        <p:spPr>
          <a:xfrm>
            <a:off x="2267744" y="4868439"/>
            <a:ext cx="2760559" cy="1886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28148" r="3490" b="24041"/>
          <a:stretch>
            <a:fillRect/>
          </a:stretch>
        </p:blipFill>
        <p:spPr>
          <a:xfrm>
            <a:off x="5220072" y="3284984"/>
            <a:ext cx="2597124" cy="18113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10416" r="3863" b="3372"/>
          <a:stretch>
            <a:fillRect/>
          </a:stretch>
        </p:blipFill>
        <p:spPr>
          <a:xfrm>
            <a:off x="1187624" y="2564903"/>
            <a:ext cx="2979302" cy="21595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" b="21784"/>
          <a:stretch>
            <a:fillRect/>
          </a:stretch>
        </p:blipFill>
        <p:spPr>
          <a:xfrm>
            <a:off x="4718434" y="1196752"/>
            <a:ext cx="3600400" cy="19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5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432" p14:dur="2000"/>
    </mc:Choice>
    <mc:Fallback>
      <p:transition spd="slow" advTm="4432"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131</Paragraphs>
  <Slides>28</Slides>
  <Notes>0</Notes>
  <TotalTime>1037</TotalTime>
  <HiddenSlides>0</HiddenSlides>
  <MMClips>1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29">
      <vt:lpstr>Тема Office</vt:lpstr>
      <vt:lpstr>Центр дополнительного образования детей МБОУ гимназии имени Ф.К.Салманова«ЛЕТО3»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Светлана Юрьевна Жернакова</dc:creator>
  <cp:lastModifiedBy>Куйчогло Елена Валериевна</cp:lastModifiedBy>
  <cp:revision>120</cp:revision>
  <dcterms:created xsi:type="dcterms:W3CDTF">2020-09-04T05:35:02Z</dcterms:created>
  <dcterms:modified xsi:type="dcterms:W3CDTF">2021-11-25T03:54:00Z</dcterms:modified>
</cp:coreProperties>
</file>